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sldIdLst>
    <p:sldId id="259" r:id="rId5"/>
    <p:sldId id="294" r:id="rId6"/>
    <p:sldId id="262" r:id="rId7"/>
    <p:sldId id="263" r:id="rId8"/>
    <p:sldId id="275" r:id="rId9"/>
    <p:sldId id="264" r:id="rId10"/>
    <p:sldId id="278" r:id="rId11"/>
    <p:sldId id="277" r:id="rId12"/>
    <p:sldId id="265" r:id="rId13"/>
    <p:sldId id="279" r:id="rId14"/>
    <p:sldId id="267" r:id="rId15"/>
    <p:sldId id="280" r:id="rId16"/>
    <p:sldId id="284" r:id="rId17"/>
    <p:sldId id="282" r:id="rId18"/>
    <p:sldId id="269" r:id="rId19"/>
    <p:sldId id="283" r:id="rId20"/>
    <p:sldId id="270" r:id="rId21"/>
    <p:sldId id="285" r:id="rId22"/>
    <p:sldId id="295" r:id="rId23"/>
    <p:sldId id="288" r:id="rId24"/>
    <p:sldId id="287" r:id="rId25"/>
    <p:sldId id="289" r:id="rId26"/>
    <p:sldId id="290" r:id="rId27"/>
    <p:sldId id="291" r:id="rId28"/>
    <p:sldId id="292" r:id="rId29"/>
    <p:sldId id="293" r:id="rId30"/>
    <p:sldId id="274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/>
  </p:normalViewPr>
  <p:slideViewPr>
    <p:cSldViewPr snapToGrid="0">
      <p:cViewPr varScale="1">
        <p:scale>
          <a:sx n="79" d="100"/>
          <a:sy n="79" d="100"/>
        </p:scale>
        <p:origin x="43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90523" cy="19052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AD9B-B80A-E843-B6F1-B3079AC473E4}" type="datetimeFigureOut">
              <a:rPr lang="de-DE" smtClean="0"/>
              <a:t>15.11.2023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DA044-DA23-8545-B176-6B62D00DE9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29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9AB4FC03-4F6F-8F10-194E-F2D125507D1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81000" y="1524000"/>
            <a:ext cx="12063549" cy="5679057"/>
          </a:xfrm>
          <a:prstGeom prst="roundRect">
            <a:avLst>
              <a:gd name="adj" fmla="val 4095"/>
            </a:avLst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9C9151-81CB-C1B5-9D42-FB6133086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72000"/>
            <a:ext cx="4953000" cy="1541416"/>
          </a:xfrm>
        </p:spPr>
        <p:txBody>
          <a:bodyPr lIns="0" tIns="0" rIns="0" bIns="0" anchor="t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D49A8E-D557-E8FC-DCBF-F38AE5D50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80" y="2286000"/>
            <a:ext cx="4940420" cy="228600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8107C33-1C9F-D528-0132-4C6D0D118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650" y="381000"/>
            <a:ext cx="10680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8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7905D5E-400B-B458-BBDC-82F0088DE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20169EDE-74DF-5968-29F1-D05D8679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38DFB3B-E444-833B-D48B-3A12C66C6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5722188"/>
            <a:ext cx="3389970" cy="373812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067ECF4-6284-E03F-F21B-1D4EC3ABB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0"/>
            <a:ext cx="10655417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4965408F-1C34-58E0-39A2-959ECBEED0B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398214" y="5722188"/>
            <a:ext cx="3389970" cy="373812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09F05138-60DB-79A0-F4C8-56B7F2456DE4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049322" y="5722188"/>
            <a:ext cx="3389970" cy="373812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2B405AE3-B8D4-5391-4D6D-2A383494222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61356" y="1524000"/>
            <a:ext cx="3389970" cy="4198188"/>
          </a:xfrm>
          <a:prstGeom prst="roundRect">
            <a:avLst>
              <a:gd name="adj" fmla="val 399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8B76547F-461B-48DA-FDEF-B215C3716956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8040996" y="1524000"/>
            <a:ext cx="3389970" cy="4198188"/>
          </a:xfrm>
          <a:prstGeom prst="roundRect">
            <a:avLst>
              <a:gd name="adj" fmla="val 399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27" name="Bildplatzhalter 2">
            <a:extLst>
              <a:ext uri="{FF2B5EF4-FFF2-40B4-BE49-F238E27FC236}">
                <a16:creationId xmlns:a16="http://schemas.microsoft.com/office/drawing/2014/main" id="{BE6C93F7-F081-94C9-C851-5C1740BAF5B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98214" y="1524000"/>
            <a:ext cx="3389970" cy="4198188"/>
          </a:xfrm>
          <a:prstGeom prst="roundRect">
            <a:avLst>
              <a:gd name="adj" fmla="val 399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33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B3AF6-9DBD-FF40-3044-E84EB2F2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0"/>
            <a:ext cx="1065606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0F4EF3-E3A2-319B-C377-5C9713968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582" y="1905001"/>
            <a:ext cx="5144557" cy="748273"/>
          </a:xfrm>
        </p:spPr>
        <p:txBody>
          <a:bodyPr lIns="0" tIns="0" rIns="0" bIns="0"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FAC3EC-BA5B-8C53-6E73-CBB42D95C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581" y="2666998"/>
            <a:ext cx="5144562" cy="342900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61C26B-03C0-13FE-5AAF-39BA7EB8E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860" y="1905001"/>
            <a:ext cx="5144557" cy="761998"/>
          </a:xfrm>
        </p:spPr>
        <p:txBody>
          <a:bodyPr lIns="0" tIns="0" rIns="0" bIns="0"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C1D6D-53B6-5CF0-812F-A714CDFEB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2856" y="2666998"/>
            <a:ext cx="5157788" cy="342900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99979BB-0CE2-6719-FD68-5A1F993DAB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14" name="Foliennummernplatzhalter 6">
            <a:extLst>
              <a:ext uri="{FF2B5EF4-FFF2-40B4-BE49-F238E27FC236}">
                <a16:creationId xmlns:a16="http://schemas.microsoft.com/office/drawing/2014/main" id="{2B57BA0C-4B77-394D-6DE4-5A87AEF9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73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64302-4311-6942-86DD-D4DD59D88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0"/>
            <a:ext cx="1065606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ACC40DD-1070-8976-0492-B9F941AC11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8D0D5CA6-010C-CA71-139A-8B67B9BC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696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25D1AC-A74C-153B-8241-4474E6EC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6096644" cy="5333999"/>
          </a:xfrm>
        </p:spPr>
        <p:txBody>
          <a:bodyPr lIns="0" tIns="0" rIns="0" bIns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0007"/>
              </a:buClr>
              <a:buSzTx/>
              <a:buFont typeface="Systemschrift Normal"/>
              <a:buChar char="•"/>
              <a:tabLst/>
              <a:defRPr sz="32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0007"/>
              </a:buClr>
              <a:buSzTx/>
              <a:buFont typeface="Systemschrift Normal"/>
              <a:buChar char="•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0007"/>
              </a:buClr>
              <a:buSzTx/>
              <a:buFont typeface="Systemschrift Normal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0007"/>
              </a:buClr>
              <a:buSzTx/>
              <a:buFont typeface="Systemschrift Normal"/>
              <a:buChar char="•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0007"/>
              </a:buClr>
              <a:buSzTx/>
              <a:buFont typeface="Systemschrift Normal"/>
              <a:buChar char="•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0007"/>
              </a:buClr>
              <a:buSzTx/>
              <a:buFont typeface="Systemschrift Normal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D69B0FD-A030-3446-37FA-21B27C3C8542}"/>
              </a:ext>
            </a:extLst>
          </p:cNvPr>
          <p:cNvSpPr txBox="1">
            <a:spLocks/>
          </p:cNvSpPr>
          <p:nvPr userDrawn="1"/>
        </p:nvSpPr>
        <p:spPr>
          <a:xfrm>
            <a:off x="774583" y="762000"/>
            <a:ext cx="3797418" cy="15236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8BEE448-8878-C081-8FE1-F74C2A3E7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19" name="Foliennummernplatzhalter 6">
            <a:extLst>
              <a:ext uri="{FF2B5EF4-FFF2-40B4-BE49-F238E27FC236}">
                <a16:creationId xmlns:a16="http://schemas.microsoft.com/office/drawing/2014/main" id="{67EE17F6-CB56-8EC6-099C-DA34265C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49754A9B-BF3A-BC30-8CA9-D3921816415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2001" y="1905000"/>
            <a:ext cx="3810000" cy="419099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491503-D479-7636-BDED-3DEDFB4D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0"/>
            <a:ext cx="3797418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461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 rechts 70/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23A25-5F0C-6831-04F1-E3AB70E9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582" y="762000"/>
            <a:ext cx="3797418" cy="1523674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5797AF-5348-D2EB-BBB8-E3796A5A6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1356" y="762000"/>
            <a:ext cx="6096644" cy="5333999"/>
          </a:xfrm>
          <a:prstGeom prst="roundRect">
            <a:avLst>
              <a:gd name="adj" fmla="val 3244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31F1A3-5EC2-02E4-F9D4-3A5D7720B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7E948DE5-D981-F195-2A88-34079373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D456AB7-B44E-EC3A-C984-7F006BB856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20000" y="1905000"/>
            <a:ext cx="3822583" cy="419099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7104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 70/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23A25-5F0C-6831-04F1-E3AB70E9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3" y="762000"/>
            <a:ext cx="3797418" cy="1523674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5797AF-5348-D2EB-BBB8-E3796A5A6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0"/>
            <a:ext cx="6096644" cy="5333999"/>
          </a:xfrm>
          <a:prstGeom prst="roundRect">
            <a:avLst>
              <a:gd name="adj" fmla="val 3244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31F1A3-5EC2-02E4-F9D4-3A5D7720B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7E948DE5-D981-F195-2A88-34079373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0D9A0F2-1513-6417-9C94-4D47834DFE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2000" y="1905000"/>
            <a:ext cx="3810001" cy="419099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166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Varian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B134904D-9ECB-6D5F-811D-67E434845A7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-126275" y="-192657"/>
            <a:ext cx="11937275" cy="5526657"/>
          </a:xfrm>
          <a:prstGeom prst="roundRect">
            <a:avLst>
              <a:gd name="adj" fmla="val 4095"/>
            </a:avLst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FAC3EC-BA5B-8C53-6E73-CBB42D95C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581" y="1524000"/>
            <a:ext cx="4559419" cy="22903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68D3A62-A9B8-782D-AB0F-1B774D580C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4580" y="5726868"/>
            <a:ext cx="2125374" cy="75013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B4F9810-8833-58B1-9D64-F30EA454CE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77644" y="5721532"/>
            <a:ext cx="4953000" cy="762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9436FAA-2F60-F2DE-16A3-A71D7DAB03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5419" y="1524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85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FAC3EC-BA5B-8C53-6E73-CBB42D95C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581" y="1524000"/>
            <a:ext cx="5129830" cy="22903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68D3A62-A9B8-782D-AB0F-1B774D580C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0" y="5720934"/>
            <a:ext cx="2125374" cy="75013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B4F9810-8833-58B1-9D64-F30EA454CE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7644" y="5709066"/>
            <a:ext cx="4953000" cy="762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E5A442E-5C7B-DD94-E8B9-DD0F128CB6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644" y="1524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6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9AB4FC03-4F6F-8F10-194E-F2D125507D1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444549" cy="720305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D49A8E-D557-E8FC-DCBF-F38AE5D50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80" y="2286000"/>
            <a:ext cx="4940420" cy="228600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A1F29F61-5FF7-63F0-1B81-66ECBB345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72000"/>
            <a:ext cx="4953000" cy="1541416"/>
          </a:xfrm>
        </p:spPr>
        <p:txBody>
          <a:bodyPr lIns="0" tIns="0" rIns="0" bIns="0" anchor="t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536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000144D-2783-7336-D2B6-B21F1226FC9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81000" y="381000"/>
            <a:ext cx="12063549" cy="6822057"/>
          </a:xfrm>
          <a:prstGeom prst="roundRect">
            <a:avLst>
              <a:gd name="adj" fmla="val 4095"/>
            </a:avLst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BB5801BF-C03E-BD01-85E6-4337AA29C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72000"/>
            <a:ext cx="4953000" cy="1541416"/>
          </a:xfrm>
        </p:spPr>
        <p:txBody>
          <a:bodyPr lIns="0" tIns="0" rIns="0" bIns="0" anchor="t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9958A9D-F64A-E1B2-5BA2-7CBE93ADE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80" y="2286000"/>
            <a:ext cx="4940420" cy="228600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155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5F366-F5D9-D860-26F7-9B799A0A6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1"/>
            <a:ext cx="10655418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12F0FC-D635-3C7E-D969-0F6FAF1B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000"/>
            <a:ext cx="10680583" cy="419099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A851DD37-0C68-2A20-7970-CFF5327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7876B60-174F-112D-449A-1A1BA5D93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8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E22BF-9359-FDC1-4D41-BAA3265C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0"/>
            <a:ext cx="10655418" cy="1143001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B0D602-CC68-D230-D8C6-AF527A26D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905001"/>
            <a:ext cx="5156058" cy="4191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320290-BC75-716C-24F4-073F51C62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22" y="1905001"/>
            <a:ext cx="5143477" cy="4191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7905D5E-400B-B458-BBDC-82F0088DE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20169EDE-74DF-5968-29F1-D05D8679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2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23A25-5F0C-6831-04F1-E3AB70E9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3" y="762000"/>
            <a:ext cx="5137388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5797AF-5348-D2EB-BBB8-E3796A5A6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0030" y="762000"/>
            <a:ext cx="5150614" cy="5333999"/>
          </a:xfrm>
          <a:prstGeom prst="roundRect">
            <a:avLst>
              <a:gd name="adj" fmla="val 3244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31F1A3-5EC2-02E4-F9D4-3A5D7720B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7E948DE5-D981-F195-2A88-34079373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CED3A2E-1965-636A-2FCC-EC1FE9AF122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62000" y="1905000"/>
            <a:ext cx="5156058" cy="4191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736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 rechts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23A25-5F0C-6831-04F1-E3AB70E9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12" y="762000"/>
            <a:ext cx="5137388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5797AF-5348-D2EB-BBB8-E3796A5A6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2000" y="762000"/>
            <a:ext cx="5150614" cy="5333999"/>
          </a:xfrm>
          <a:prstGeom prst="roundRect">
            <a:avLst>
              <a:gd name="adj" fmla="val 3244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31F1A3-5EC2-02E4-F9D4-3A5D7720B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7E948DE5-D981-F195-2A88-34079373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2545B237-4119-E021-43A5-E724CCDDD2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9388" y="1905000"/>
            <a:ext cx="5163195" cy="4191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1763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B0D602-CC68-D230-D8C6-AF527A26D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5722188"/>
            <a:ext cx="10668000" cy="373812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7905D5E-400B-B458-BBDC-82F0088DE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20169EDE-74DF-5968-29F1-D05D8679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C300364F-E985-9CDF-5A54-78D0428A32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61356" y="1524000"/>
            <a:ext cx="10668644" cy="4198188"/>
          </a:xfrm>
          <a:prstGeom prst="roundRect">
            <a:avLst>
              <a:gd name="adj" fmla="val 3244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F9FD94-1AB2-AA37-2135-2FF8BDDA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0"/>
            <a:ext cx="10655417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524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7905D5E-400B-B458-BBDC-82F0088DE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20169EDE-74DF-5968-29F1-D05D8679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D67CF93-17BA-E081-2D06-6DD08C28E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5722188"/>
            <a:ext cx="5148479" cy="373812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53B35687-2FDB-3237-7FF1-499EB9BC4D0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61356" y="1524000"/>
            <a:ext cx="5148790" cy="4198188"/>
          </a:xfrm>
          <a:prstGeom prst="roundRect">
            <a:avLst>
              <a:gd name="adj" fmla="val 3244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AF0B9F5-51C9-AC21-0DE2-084B392C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0"/>
            <a:ext cx="10655417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57AA9D9-3BB1-DC6C-FFC5-40D01A87EFE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69272" y="5722188"/>
            <a:ext cx="5148479" cy="373812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83157FF1-E7CA-3B45-8879-5D4AF200D8B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68628" y="1524000"/>
            <a:ext cx="5148790" cy="4198188"/>
          </a:xfrm>
          <a:prstGeom prst="roundRect">
            <a:avLst>
              <a:gd name="adj" fmla="val 3244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68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F8F21D2-8575-EBF5-C115-A72F2BDA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0"/>
            <a:ext cx="10655418" cy="11428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B88994-1B14-F8BA-E94D-995BE6821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80583" cy="381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0CA33E-81A8-3B3D-A19D-8D55B6F64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917B5E1-219E-5740-8B8C-36A96D8ADD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839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50" r:id="rId4"/>
    <p:sldLayoutId id="2147483652" r:id="rId5"/>
    <p:sldLayoutId id="2147483663" r:id="rId6"/>
    <p:sldLayoutId id="2147483664" r:id="rId7"/>
    <p:sldLayoutId id="2147483661" r:id="rId8"/>
    <p:sldLayoutId id="2147483660" r:id="rId9"/>
    <p:sldLayoutId id="2147483662" r:id="rId10"/>
    <p:sldLayoutId id="2147483653" r:id="rId11"/>
    <p:sldLayoutId id="2147483654" r:id="rId12"/>
    <p:sldLayoutId id="2147483656" r:id="rId13"/>
    <p:sldLayoutId id="2147483659" r:id="rId14"/>
    <p:sldLayoutId id="2147483657" r:id="rId15"/>
    <p:sldLayoutId id="2147483666" r:id="rId16"/>
    <p:sldLayoutId id="2147483658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i="0" kern="1200" baseline="0">
          <a:solidFill>
            <a:schemeClr val="tx1"/>
          </a:solidFill>
          <a:latin typeface="Roboto Medium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Systemschrift Normal"/>
        <a:buChar char="•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Systemschrift Normal"/>
        <a:buChar char="•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Systemschrift Normal"/>
        <a:buChar char="•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Systemschrift Normal"/>
        <a:buChar char="•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Systemschrift Normal"/>
        <a:buChar char="•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0" userDrawn="1">
          <p15:clr>
            <a:srgbClr val="F26B43"/>
          </p15:clr>
        </p15:guide>
        <p15:guide id="2" orient="horz" pos="960" userDrawn="1">
          <p15:clr>
            <a:srgbClr val="F26B43"/>
          </p15:clr>
        </p15:guide>
        <p15:guide id="3" orient="horz" pos="480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1920" userDrawn="1">
          <p15:clr>
            <a:srgbClr val="F26B43"/>
          </p15:clr>
        </p15:guide>
        <p15:guide id="6" orient="horz" pos="2880" userDrawn="1">
          <p15:clr>
            <a:srgbClr val="F26B43"/>
          </p15:clr>
        </p15:guide>
        <p15:guide id="7" orient="horz" pos="3360" userDrawn="1">
          <p15:clr>
            <a:srgbClr val="F26B43"/>
          </p15:clr>
        </p15:guide>
        <p15:guide id="8" orient="horz" pos="3840" userDrawn="1">
          <p15:clr>
            <a:srgbClr val="F26B43"/>
          </p15:clr>
        </p15:guide>
        <p15:guide id="9" pos="480" userDrawn="1">
          <p15:clr>
            <a:srgbClr val="F26B43"/>
          </p15:clr>
        </p15:guide>
        <p15:guide id="10" pos="960" userDrawn="1">
          <p15:clr>
            <a:srgbClr val="F26B43"/>
          </p15:clr>
        </p15:guide>
        <p15:guide id="11" pos="1440" userDrawn="1">
          <p15:clr>
            <a:srgbClr val="F26B43"/>
          </p15:clr>
        </p15:guide>
        <p15:guide id="12" pos="1920" userDrawn="1">
          <p15:clr>
            <a:srgbClr val="F26B43"/>
          </p15:clr>
        </p15:guide>
        <p15:guide id="13" pos="2400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pos="3360" userDrawn="1">
          <p15:clr>
            <a:srgbClr val="F26B43"/>
          </p15:clr>
        </p15:guide>
        <p15:guide id="16" pos="3840" userDrawn="1">
          <p15:clr>
            <a:srgbClr val="F26B43"/>
          </p15:clr>
        </p15:guide>
        <p15:guide id="17" pos="4320" userDrawn="1">
          <p15:clr>
            <a:srgbClr val="F26B43"/>
          </p15:clr>
        </p15:guide>
        <p15:guide id="18" pos="4800" userDrawn="1">
          <p15:clr>
            <a:srgbClr val="F26B43"/>
          </p15:clr>
        </p15:guide>
        <p15:guide id="19" pos="5280" userDrawn="1">
          <p15:clr>
            <a:srgbClr val="F26B43"/>
          </p15:clr>
        </p15:guide>
        <p15:guide id="20" pos="5760" userDrawn="1">
          <p15:clr>
            <a:srgbClr val="F26B43"/>
          </p15:clr>
        </p15:guide>
        <p15:guide id="21" pos="6240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7200" userDrawn="1">
          <p15:clr>
            <a:srgbClr val="F26B43"/>
          </p15:clr>
        </p15:guide>
        <p15:guide id="24" orient="horz" pos="4080" userDrawn="1">
          <p15:clr>
            <a:srgbClr val="F26B43"/>
          </p15:clr>
        </p15:guide>
        <p15:guide id="25" orient="horz" pos="240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440" userDrawn="1">
          <p15:clr>
            <a:srgbClr val="F26B43"/>
          </p15:clr>
        </p15:guide>
        <p15:guide id="28" pos="720" userDrawn="1">
          <p15:clr>
            <a:srgbClr val="F26B43"/>
          </p15:clr>
        </p15:guide>
        <p15:guide id="29" orient="horz" pos="2160" userDrawn="1">
          <p15:clr>
            <a:srgbClr val="F26B43"/>
          </p15:clr>
        </p15:guide>
        <p15:guide id="30" orient="horz" pos="1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-trust.at/de/support/Downloads/Unterrichtung/eu-identity-mobile/#downloads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EDECFE8-369B-C5D8-B012-85D5EA26E54B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8077" b="8077"/>
          <a:stretch/>
        </p:blipFill>
        <p:spPr>
          <a:xfrm>
            <a:off x="381000" y="1567543"/>
            <a:ext cx="12063549" cy="5679057"/>
          </a:xfr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E00CE0F5-E74F-EC66-B3D4-40AE534EE0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de-AT" altLang="de-DE" dirty="0"/>
              <a:t>Ausgabe des qualifizierten Zertifikats</a:t>
            </a:r>
          </a:p>
          <a:p>
            <a:pPr>
              <a:lnSpc>
                <a:spcPct val="90000"/>
              </a:lnSpc>
            </a:pPr>
            <a:endParaRPr lang="de-AT" altLang="de-DE" sz="1000" dirty="0"/>
          </a:p>
          <a:p>
            <a:pPr>
              <a:lnSpc>
                <a:spcPct val="90000"/>
              </a:lnSpc>
            </a:pPr>
            <a:r>
              <a:rPr lang="de-DE" altLang="de-DE" sz="3600" dirty="0" err="1"/>
              <a:t>xIDENTITY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EC975B-C8A2-B91B-940C-4E8421563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altLang="de-DE" dirty="0"/>
              <a:t>RO- Workshop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8786871" y="6414254"/>
            <a:ext cx="29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de-DE" b="1" dirty="0">
                <a:solidFill>
                  <a:srgbClr val="000000"/>
                </a:solidFill>
                <a:latin typeface="Verdana" panose="020B0604030504040204" pitchFamily="34" charset="0"/>
              </a:rPr>
              <a:t>Robert Lutterschmidt</a:t>
            </a:r>
            <a:endParaRPr lang="en-GB" altLang="de-DE" sz="12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77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EDECFE8-369B-C5D8-B012-85D5EA26E54B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7587" b="7587"/>
          <a:stretch/>
        </p:blipFill>
        <p:spPr>
          <a:xfrm>
            <a:off x="381000" y="381000"/>
            <a:ext cx="12063549" cy="682205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EEC975B-C8A2-B91B-940C-4E8421563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4559420" cy="1922230"/>
          </a:xfrm>
        </p:spPr>
        <p:txBody>
          <a:bodyPr/>
          <a:lstStyle/>
          <a:p>
            <a:r>
              <a:rPr lang="de-AT" altLang="de-DE" dirty="0">
                <a:solidFill>
                  <a:schemeClr val="bg1"/>
                </a:solidFill>
              </a:rPr>
              <a:t>TECHNIK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6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401997-3599-E616-C463-8D518681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AAD03FC6-D2BB-AFCA-D4D7-8AE6012E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Das digitale Zertifikat</a:t>
            </a:r>
            <a:endParaRPr lang="de-DE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91" y="1401013"/>
            <a:ext cx="36893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5201198" y="1707564"/>
            <a:ext cx="6096000" cy="34758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450"/>
              </a:spcBef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kern="0" dirty="0" err="1"/>
              <a:t>ein</a:t>
            </a:r>
            <a:r>
              <a:rPr lang="en-GB" kern="0" dirty="0"/>
              <a:t> vom </a:t>
            </a:r>
            <a:r>
              <a:rPr lang="en-GB" kern="0" dirty="0" err="1"/>
              <a:t>Aussteller</a:t>
            </a:r>
            <a:r>
              <a:rPr lang="en-GB" kern="0" dirty="0"/>
              <a:t> digital </a:t>
            </a:r>
            <a:r>
              <a:rPr lang="en-GB" kern="0" dirty="0" err="1"/>
              <a:t>signiertes</a:t>
            </a:r>
            <a:r>
              <a:rPr lang="en-GB" kern="0" dirty="0"/>
              <a:t> </a:t>
            </a:r>
            <a:r>
              <a:rPr lang="en-GB" kern="0" dirty="0" err="1"/>
              <a:t>elektr</a:t>
            </a:r>
            <a:r>
              <a:rPr lang="en-GB" kern="0" dirty="0"/>
              <a:t>. </a:t>
            </a:r>
            <a:r>
              <a:rPr lang="en-GB" kern="0" dirty="0" err="1"/>
              <a:t>Dokument</a:t>
            </a:r>
            <a:endParaRPr lang="en-GB" kern="0" dirty="0"/>
          </a:p>
          <a:p>
            <a:pPr marL="342900" indent="-342900">
              <a:lnSpc>
                <a:spcPct val="90000"/>
              </a:lnSpc>
              <a:spcBef>
                <a:spcPts val="4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kern="0" dirty="0"/>
          </a:p>
          <a:p>
            <a:pPr marL="342900" indent="-342900">
              <a:lnSpc>
                <a:spcPct val="90000"/>
              </a:lnSpc>
              <a:spcBef>
                <a:spcPts val="450"/>
              </a:spcBef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kern="0" dirty="0" err="1"/>
              <a:t>ein</a:t>
            </a:r>
            <a:r>
              <a:rPr lang="en-GB" kern="0" dirty="0"/>
              <a:t> </a:t>
            </a:r>
            <a:r>
              <a:rPr lang="en-GB" kern="0" dirty="0" err="1"/>
              <a:t>Festhalten</a:t>
            </a:r>
            <a:r>
              <a:rPr lang="en-GB" kern="0" dirty="0"/>
              <a:t> einer </a:t>
            </a:r>
            <a:r>
              <a:rPr lang="en-GB" kern="0" dirty="0" err="1"/>
              <a:t>Identität</a:t>
            </a:r>
            <a:endParaRPr lang="en-GB" kern="0" dirty="0"/>
          </a:p>
          <a:p>
            <a:pPr marL="342900" indent="-342900">
              <a:lnSpc>
                <a:spcPct val="90000"/>
              </a:lnSpc>
              <a:spcBef>
                <a:spcPts val="4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kern="0" dirty="0"/>
          </a:p>
          <a:p>
            <a:pPr marL="342900" indent="-342900">
              <a:lnSpc>
                <a:spcPct val="90000"/>
              </a:lnSpc>
              <a:spcBef>
                <a:spcPts val="450"/>
              </a:spcBef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kern="0" dirty="0"/>
              <a:t>eine </a:t>
            </a:r>
            <a:r>
              <a:rPr lang="en-GB" kern="0" dirty="0" err="1"/>
              <a:t>Referenz</a:t>
            </a:r>
            <a:r>
              <a:rPr lang="en-GB" kern="0" dirty="0"/>
              <a:t> für </a:t>
            </a:r>
            <a:r>
              <a:rPr lang="en-GB" kern="0" dirty="0" err="1"/>
              <a:t>technische</a:t>
            </a:r>
            <a:r>
              <a:rPr lang="en-GB" kern="0" dirty="0"/>
              <a:t> </a:t>
            </a:r>
            <a:r>
              <a:rPr lang="en-GB" kern="0" dirty="0" err="1"/>
              <a:t>Informationen</a:t>
            </a:r>
            <a:endParaRPr lang="en-GB" kern="0" dirty="0"/>
          </a:p>
          <a:p>
            <a:pPr marL="342900" indent="-342900">
              <a:lnSpc>
                <a:spcPct val="90000"/>
              </a:lnSpc>
              <a:spcBef>
                <a:spcPts val="4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kern="0" dirty="0"/>
          </a:p>
          <a:p>
            <a:pPr marL="342900" indent="-342900">
              <a:lnSpc>
                <a:spcPct val="90000"/>
              </a:lnSpc>
              <a:spcBef>
                <a:spcPts val="450"/>
              </a:spcBef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kern="0" dirty="0" err="1"/>
              <a:t>Anwendungsvorgaben</a:t>
            </a:r>
            <a:endParaRPr lang="en-GB" kern="0" dirty="0"/>
          </a:p>
          <a:p>
            <a:pPr marL="342900" indent="-342900">
              <a:lnSpc>
                <a:spcPct val="90000"/>
              </a:lnSpc>
              <a:spcBef>
                <a:spcPts val="4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kern="0" dirty="0"/>
          </a:p>
          <a:p>
            <a:pPr marL="342900" indent="-342900">
              <a:lnSpc>
                <a:spcPct val="90000"/>
              </a:lnSpc>
              <a:spcBef>
                <a:spcPts val="450"/>
              </a:spcBef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kern="0" dirty="0"/>
              <a:t>eine </a:t>
            </a:r>
            <a:r>
              <a:rPr lang="en-GB" kern="0" dirty="0" err="1"/>
              <a:t>Zulässigkeitserklärung</a:t>
            </a:r>
            <a:r>
              <a:rPr lang="en-GB" kern="0" dirty="0"/>
              <a:t> der </a:t>
            </a:r>
            <a:r>
              <a:rPr lang="en-GB" kern="0" dirty="0" err="1"/>
              <a:t>Anwendungsgebiete</a:t>
            </a:r>
            <a:endParaRPr lang="en-GB" kern="0" dirty="0"/>
          </a:p>
          <a:p>
            <a:pPr marL="342900" indent="-342900">
              <a:lnSpc>
                <a:spcPct val="90000"/>
              </a:lnSpc>
              <a:spcBef>
                <a:spcPts val="45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kern="0" dirty="0"/>
          </a:p>
          <a:p>
            <a:pPr marL="342900" indent="-342900">
              <a:lnSpc>
                <a:spcPct val="90000"/>
              </a:lnSpc>
              <a:spcBef>
                <a:spcPts val="450"/>
              </a:spcBef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kern="0" dirty="0"/>
              <a:t>der </a:t>
            </a:r>
            <a:r>
              <a:rPr lang="en-GB" kern="0" dirty="0" err="1"/>
              <a:t>Prüfschlüssel</a:t>
            </a:r>
            <a:r>
              <a:rPr lang="en-GB" kern="0" dirty="0"/>
              <a:t> des </a:t>
            </a:r>
            <a:r>
              <a:rPr lang="en-GB" kern="0" dirty="0" err="1"/>
              <a:t>Signaturschlüssels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999295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401997-3599-E616-C463-8D518681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76" y="1313171"/>
            <a:ext cx="7416800" cy="5145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AAD03FC6-D2BB-AFCA-D4D7-8AE6012E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Funktionsweise digitale Signatur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367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401997-3599-E616-C463-8D518681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AAD03FC6-D2BB-AFCA-D4D7-8AE6012E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Dienste des Trust Centers</a:t>
            </a:r>
            <a:endParaRPr lang="de-DE" dirty="0"/>
          </a:p>
        </p:txBody>
      </p:sp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87" y="1362262"/>
            <a:ext cx="6951224" cy="5213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722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EDECFE8-369B-C5D8-B012-85D5EA26E54B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7587" b="7587"/>
          <a:stretch/>
        </p:blipFill>
        <p:spPr>
          <a:xfrm>
            <a:off x="381000" y="381000"/>
            <a:ext cx="12063549" cy="682205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EEC975B-C8A2-B91B-940C-4E8421563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4559420" cy="1922230"/>
          </a:xfrm>
        </p:spPr>
        <p:txBody>
          <a:bodyPr/>
          <a:lstStyle/>
          <a:p>
            <a:r>
              <a:rPr lang="de-AT" altLang="de-DE" dirty="0">
                <a:solidFill>
                  <a:schemeClr val="bg1"/>
                </a:solidFill>
              </a:rPr>
              <a:t>RECHT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9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E0CD473-ED2D-12DD-23CC-ED5D90B9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Qualifizierte Signatur bietet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3B78B1-D260-098B-91F1-30678A3E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15</a:t>
            </a:fld>
            <a:endParaRPr lang="de-DE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140767" y="1303839"/>
            <a:ext cx="8966200" cy="5040313"/>
          </a:xfrm>
        </p:spPr>
        <p:txBody>
          <a:bodyPr/>
          <a:lstStyle/>
          <a:p>
            <a:pPr marL="339725" indent="-339725" eaLnBrk="1" hangingPunct="1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endParaRPr lang="en-GB" b="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b="0" dirty="0" err="1"/>
              <a:t>Bestmögliche</a:t>
            </a:r>
            <a:r>
              <a:rPr lang="en-GB" b="0" dirty="0"/>
              <a:t> </a:t>
            </a:r>
            <a:r>
              <a:rPr lang="en-GB" b="0" dirty="0" err="1"/>
              <a:t>technische</a:t>
            </a:r>
            <a:r>
              <a:rPr lang="en-GB" b="0" dirty="0"/>
              <a:t> </a:t>
            </a:r>
            <a:r>
              <a:rPr lang="en-GB" b="0" dirty="0" err="1"/>
              <a:t>Sicherheit</a:t>
            </a:r>
            <a:endParaRPr lang="en-GB" b="0" dirty="0"/>
          </a:p>
          <a:p>
            <a:pPr lvl="1" eaLnBrk="1" hangingPunct="1">
              <a:lnSpc>
                <a:spcPct val="151000"/>
              </a:lnSpc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b="0" dirty="0" err="1"/>
              <a:t>Durch</a:t>
            </a:r>
            <a:r>
              <a:rPr lang="en-GB" b="0" dirty="0"/>
              <a:t> </a:t>
            </a:r>
            <a:r>
              <a:rPr lang="en-GB" b="0" dirty="0" err="1"/>
              <a:t>sichere</a:t>
            </a:r>
            <a:r>
              <a:rPr lang="en-GB" b="0" dirty="0"/>
              <a:t> </a:t>
            </a:r>
            <a:r>
              <a:rPr lang="en-GB" b="0" dirty="0" err="1"/>
              <a:t>Signaturerstellungseinheit</a:t>
            </a:r>
            <a:r>
              <a:rPr lang="en-GB" b="0" dirty="0"/>
              <a:t>, die </a:t>
            </a:r>
            <a:r>
              <a:rPr lang="en-GB" b="0" dirty="0" err="1"/>
              <a:t>unabhängig</a:t>
            </a:r>
            <a:r>
              <a:rPr lang="en-GB" b="0" dirty="0"/>
              <a:t> </a:t>
            </a:r>
            <a:r>
              <a:rPr lang="en-GB" b="0" dirty="0" err="1"/>
              <a:t>vom</a:t>
            </a:r>
            <a:r>
              <a:rPr lang="en-GB" b="0" dirty="0"/>
              <a:t> PC </a:t>
            </a:r>
            <a:r>
              <a:rPr lang="en-GB" b="0" dirty="0" err="1"/>
              <a:t>betrieben</a:t>
            </a:r>
            <a:r>
              <a:rPr lang="en-GB" b="0" dirty="0"/>
              <a:t> </a:t>
            </a:r>
            <a:r>
              <a:rPr lang="en-GB" b="0" dirty="0" err="1"/>
              <a:t>wird</a:t>
            </a:r>
            <a:endParaRPr lang="en-GB" b="0" dirty="0"/>
          </a:p>
          <a:p>
            <a:pPr marL="342900" indent="-342900" eaLnBrk="1" hangingPunct="1">
              <a:lnSpc>
                <a:spcPct val="151000"/>
              </a:lnSpc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dirty="0" err="1"/>
              <a:t>Bestmögliche</a:t>
            </a:r>
            <a:r>
              <a:rPr lang="en-GB" dirty="0"/>
              <a:t> </a:t>
            </a:r>
            <a:r>
              <a:rPr lang="en-GB" dirty="0" err="1"/>
              <a:t>rechtliche</a:t>
            </a:r>
            <a:r>
              <a:rPr lang="en-GB" dirty="0"/>
              <a:t> </a:t>
            </a:r>
            <a:r>
              <a:rPr lang="en-GB" dirty="0" err="1"/>
              <a:t>Sicherheit</a:t>
            </a:r>
            <a:endParaRPr lang="en-GB" dirty="0"/>
          </a:p>
          <a:p>
            <a:pPr marL="800100" lvl="1" indent="-342900">
              <a:lnSpc>
                <a:spcPct val="151000"/>
              </a:lnSpc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dirty="0"/>
              <a:t>Auf </a:t>
            </a:r>
            <a:r>
              <a:rPr lang="en-GB" dirty="0" err="1"/>
              <a:t>Grundlage</a:t>
            </a:r>
            <a:r>
              <a:rPr lang="en-GB" dirty="0"/>
              <a:t> der </a:t>
            </a:r>
            <a:r>
              <a:rPr lang="en-GB" dirty="0" err="1"/>
              <a:t>eIDAS</a:t>
            </a:r>
            <a:r>
              <a:rPr lang="en-GB" dirty="0"/>
              <a:t> </a:t>
            </a:r>
            <a:r>
              <a:rPr lang="en-GB" dirty="0" err="1"/>
              <a:t>Verordnung</a:t>
            </a:r>
            <a:r>
              <a:rPr lang="en-GB" dirty="0"/>
              <a:t> </a:t>
            </a:r>
            <a:r>
              <a:rPr lang="en-GB" dirty="0" err="1"/>
              <a:t>sowie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österreichischen</a:t>
            </a:r>
            <a:r>
              <a:rPr lang="en-GB" dirty="0"/>
              <a:t> </a:t>
            </a:r>
            <a:r>
              <a:rPr lang="en-GB" dirty="0" err="1"/>
              <a:t>Signatur</a:t>
            </a:r>
            <a:r>
              <a:rPr lang="en-GB" dirty="0"/>
              <a:t>- und </a:t>
            </a:r>
            <a:r>
              <a:rPr lang="en-GB" dirty="0" err="1"/>
              <a:t>Vertrauensdienstegesetz</a:t>
            </a:r>
            <a:endParaRPr lang="en-GB" dirty="0"/>
          </a:p>
          <a:p>
            <a:pPr marL="800100" lvl="1" indent="-342900">
              <a:lnSpc>
                <a:spcPct val="151000"/>
              </a:lnSpc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endParaRPr lang="en-GB" dirty="0"/>
          </a:p>
          <a:p>
            <a:pPr eaLnBrk="1" hangingPunct="1">
              <a:defRPr/>
            </a:pPr>
            <a:endParaRPr lang="de-AT" b="0" dirty="0"/>
          </a:p>
        </p:txBody>
      </p:sp>
    </p:spTree>
    <p:extLst>
      <p:ext uri="{BB962C8B-B14F-4D97-AF65-F5344CB8AC3E}">
        <p14:creationId xmlns:p14="http://schemas.microsoft.com/office/powerpoint/2010/main" val="3306781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E0CD473-ED2D-12DD-23CC-ED5D90B9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Zertifikate via EU-Identity/</a:t>
            </a:r>
            <a:r>
              <a:rPr lang="de-AT" altLang="de-DE" dirty="0" err="1"/>
              <a:t>xIdentity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0CE0F5-E74F-EC66-B3D4-40AE534EE0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AT" altLang="de-DE" dirty="0"/>
              <a:t>ein Zertifikat</a:t>
            </a:r>
          </a:p>
          <a:p>
            <a:pPr lvl="1"/>
            <a:r>
              <a:rPr lang="de-AT" altLang="de-DE" dirty="0"/>
              <a:t>Signaturzertifikat (qualifiziert) </a:t>
            </a:r>
          </a:p>
          <a:p>
            <a:pPr lvl="1"/>
            <a:r>
              <a:rPr lang="de-AT" altLang="de-DE" dirty="0"/>
              <a:t>6-20stelliges Signaturpasswort</a:t>
            </a:r>
          </a:p>
          <a:p>
            <a:r>
              <a:rPr lang="de-AT" altLang="de-DE" dirty="0"/>
              <a:t>Inhalt</a:t>
            </a:r>
          </a:p>
          <a:p>
            <a:pPr lvl="1"/>
            <a:r>
              <a:rPr lang="de-AT" altLang="de-DE" dirty="0"/>
              <a:t>Name (inklusive Titel)</a:t>
            </a:r>
          </a:p>
          <a:p>
            <a:pPr lvl="1"/>
            <a:r>
              <a:rPr lang="de-AT" altLang="de-DE" dirty="0"/>
              <a:t>kein Geburtsdatum (nur wenn Signator noch nicht Volljährig)</a:t>
            </a:r>
          </a:p>
          <a:p>
            <a:pPr lvl="1"/>
            <a:r>
              <a:rPr lang="de-AT" altLang="de-DE" dirty="0"/>
              <a:t>kein Pseudonym möglich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886CEF-C22D-A67D-C981-756C7C7E22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AT" altLang="de-DE" dirty="0"/>
              <a:t>Aufbewahrung des Schlüssels:</a:t>
            </a:r>
          </a:p>
          <a:p>
            <a:pPr lvl="1"/>
            <a:r>
              <a:rPr lang="de-AT" altLang="de-DE" dirty="0"/>
              <a:t>im Hochsicherheitsbereich bei </a:t>
            </a:r>
            <a:r>
              <a:rPr lang="de-AT" altLang="de-DE" dirty="0" err="1"/>
              <a:t>a.trust</a:t>
            </a:r>
            <a:endParaRPr lang="de-AT" alt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3B78B1-D260-098B-91F1-30678A3E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468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E0CD473-ED2D-12DD-23CC-ED5D90B9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Handling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132C18D-3E50-C5BD-2940-9AB5AEC5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17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363362" y="2047266"/>
            <a:ext cx="85426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altLang="de-DE" sz="2400" dirty="0"/>
              <a:t>6-20 stelliges Signaturkennwort</a:t>
            </a:r>
          </a:p>
          <a:p>
            <a:pPr lvl="1"/>
            <a:r>
              <a:rPr lang="de-AT" altLang="de-DE" sz="2400" dirty="0"/>
              <a:t>Kann aus Zahlen und Buchstaben bestehen</a:t>
            </a:r>
          </a:p>
          <a:p>
            <a:pPr lvl="1"/>
            <a:r>
              <a:rPr lang="de-AT" altLang="de-DE" sz="2400" dirty="0"/>
              <a:t>Case Sensitive (Groß und Kleinschreibung relevant)</a:t>
            </a:r>
          </a:p>
          <a:p>
            <a:pPr>
              <a:buFont typeface="Wingdings" panose="05000000000000000000" pitchFamily="2" charset="2"/>
              <a:buNone/>
            </a:pPr>
            <a:endParaRPr lang="de-AT" altLang="de-DE" sz="2400" dirty="0"/>
          </a:p>
          <a:p>
            <a:r>
              <a:rPr lang="de-AT" altLang="de-DE" sz="2400" dirty="0"/>
              <a:t>keine Rücksetzungsmöglichkeit</a:t>
            </a:r>
          </a:p>
          <a:p>
            <a:pPr lvl="1"/>
            <a:r>
              <a:rPr lang="de-AT" altLang="de-DE" sz="2400" u="sng" dirty="0"/>
              <a:t>Bei Verlust kann die Signatur neu ausgestellt werden</a:t>
            </a:r>
          </a:p>
          <a:p>
            <a:pPr lvl="1"/>
            <a:r>
              <a:rPr lang="de-AT" altLang="de-DE" sz="2400" dirty="0"/>
              <a:t>Passwort kann nicht zurückgesetzt oder entsperrt werden</a:t>
            </a:r>
          </a:p>
          <a:p>
            <a:pPr lvl="1"/>
            <a:r>
              <a:rPr lang="de-AT" altLang="de-DE" sz="2400" dirty="0"/>
              <a:t>Nur der Signator persönlich kennt dieses Passwort!</a:t>
            </a:r>
          </a:p>
          <a:p>
            <a:pPr>
              <a:buFont typeface="Wingdings" panose="05000000000000000000" pitchFamily="2" charset="2"/>
              <a:buNone/>
            </a:pPr>
            <a:endParaRPr lang="de-AT" altLang="de-DE" sz="2400" dirty="0"/>
          </a:p>
        </p:txBody>
      </p:sp>
    </p:spTree>
    <p:extLst>
      <p:ext uri="{BB962C8B-B14F-4D97-AF65-F5344CB8AC3E}">
        <p14:creationId xmlns:p14="http://schemas.microsoft.com/office/powerpoint/2010/main" val="86726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Zertifikatsgültigkeit</a:t>
            </a: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altLang="de-DE" dirty="0"/>
              <a:t>Zertifikatslaufdauer:</a:t>
            </a:r>
          </a:p>
          <a:p>
            <a:pPr lvl="1"/>
            <a:r>
              <a:rPr lang="de-AT" altLang="de-DE" sz="1600" dirty="0"/>
              <a:t>5 Jahre ab der Ausstellung oder bis auf Widerruf/Sperre des Zertifikates.</a:t>
            </a:r>
          </a:p>
          <a:p>
            <a:pPr marL="457200" lvl="1" indent="0">
              <a:buNone/>
            </a:pPr>
            <a:endParaRPr lang="de-AT" altLang="de-DE" dirty="0"/>
          </a:p>
          <a:p>
            <a:pPr marL="457200" lvl="1" indent="0">
              <a:buNone/>
            </a:pPr>
            <a:endParaRPr lang="de-AT" altLang="de-DE" dirty="0"/>
          </a:p>
          <a:p>
            <a:r>
              <a:rPr lang="de-AT" altLang="de-DE" dirty="0"/>
              <a:t>Vor Ablauf ist eine Neuausstellung (Verlängerung möglich)</a:t>
            </a:r>
          </a:p>
          <a:p>
            <a:r>
              <a:rPr lang="de-AT" altLang="de-DE" dirty="0"/>
              <a:t>Nach Ablauf muss ein neues Zertifikat beantragt werden.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9296400" y="6276760"/>
            <a:ext cx="2133600" cy="1238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224640-658E-4961-B45D-8C7BC25C2D38}" type="slidenum">
              <a:rPr lang="de-AT" altLang="de-DE">
                <a:latin typeface="Verdana" panose="020B0604030504040204" pitchFamily="34" charset="0"/>
              </a:rPr>
              <a:pPr eaLnBrk="1" hangingPunct="1"/>
              <a:t>18</a:t>
            </a:fld>
            <a:endParaRPr lang="de-AT" alt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03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Österreichische Handy-Signatur bzw. ID Austria</a:t>
            </a: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altLang="de-DE" dirty="0"/>
              <a:t>In Österreich wird die ID Austria angeboten</a:t>
            </a:r>
          </a:p>
          <a:p>
            <a:r>
              <a:rPr lang="de-AT" altLang="de-DE" dirty="0"/>
              <a:t>Pilotbetrieb bis 05.12.2023, danach nur noch ID Austria</a:t>
            </a:r>
          </a:p>
          <a:p>
            <a:endParaRPr lang="de-AT" altLang="de-DE" dirty="0"/>
          </a:p>
          <a:p>
            <a:r>
              <a:rPr lang="de-AT" altLang="de-DE" dirty="0"/>
              <a:t>Unterschiede:</a:t>
            </a:r>
          </a:p>
          <a:p>
            <a:pPr lvl="1"/>
            <a:r>
              <a:rPr lang="de-AT" altLang="de-DE" dirty="0"/>
              <a:t>Aktivierung ausschließlich in Behörden möglich</a:t>
            </a:r>
          </a:p>
          <a:p>
            <a:pPr lvl="1"/>
            <a:r>
              <a:rPr lang="de-AT" altLang="de-DE" dirty="0"/>
              <a:t>Verbindung mit österreichischem Melderegister</a:t>
            </a:r>
          </a:p>
          <a:p>
            <a:pPr lvl="1"/>
            <a:r>
              <a:rPr lang="de-AT" altLang="de-DE" dirty="0"/>
              <a:t>Für E-Government Applikationen erforderlich</a:t>
            </a:r>
          </a:p>
          <a:p>
            <a:pPr lvl="1"/>
            <a:endParaRPr lang="de-AT" altLang="de-DE" dirty="0"/>
          </a:p>
          <a:p>
            <a:r>
              <a:rPr lang="de-AT" altLang="de-DE" b="1" dirty="0"/>
              <a:t>Qualifizierte Signaturen mit </a:t>
            </a:r>
            <a:r>
              <a:rPr lang="de-AT" altLang="de-DE" b="1" dirty="0" err="1"/>
              <a:t>xIDENTITY</a:t>
            </a:r>
            <a:r>
              <a:rPr lang="de-AT" altLang="de-DE" b="1" dirty="0"/>
              <a:t> sind rechtlich gleichwertig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9296400" y="6276760"/>
            <a:ext cx="2133600" cy="1238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224640-658E-4961-B45D-8C7BC25C2D38}" type="slidenum">
              <a:rPr lang="de-AT" altLang="de-DE">
                <a:latin typeface="Verdana" panose="020B0604030504040204" pitchFamily="34" charset="0"/>
              </a:rPr>
              <a:pPr eaLnBrk="1" hangingPunct="1"/>
              <a:t>19</a:t>
            </a:fld>
            <a:endParaRPr lang="de-AT" alt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5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EDECFE8-369B-C5D8-B012-85D5EA26E54B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7587" b="7587"/>
          <a:stretch/>
        </p:blipFill>
        <p:spPr>
          <a:xfrm>
            <a:off x="381000" y="381000"/>
            <a:ext cx="12063549" cy="682205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EEC975B-C8A2-B91B-940C-4E8421563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4559420" cy="1922230"/>
          </a:xfrm>
        </p:spPr>
        <p:txBody>
          <a:bodyPr/>
          <a:lstStyle/>
          <a:p>
            <a:r>
              <a:rPr lang="de-AT" altLang="de-DE" dirty="0">
                <a:solidFill>
                  <a:schemeClr val="bg1"/>
                </a:solidFill>
              </a:rPr>
              <a:t>ÜBERBLICK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65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EDECFE8-369B-C5D8-B012-85D5EA26E54B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7587" b="7587"/>
          <a:stretch/>
        </p:blipFill>
        <p:spPr>
          <a:xfrm>
            <a:off x="381000" y="381000"/>
            <a:ext cx="12063549" cy="682205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EEC975B-C8A2-B91B-940C-4E8421563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4559420" cy="1922230"/>
          </a:xfrm>
        </p:spPr>
        <p:txBody>
          <a:bodyPr/>
          <a:lstStyle/>
          <a:p>
            <a:r>
              <a:rPr lang="de-AT" altLang="de-DE" dirty="0">
                <a:solidFill>
                  <a:schemeClr val="bg1"/>
                </a:solidFill>
              </a:rPr>
              <a:t>Aktivierung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58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E0CD473-ED2D-12DD-23CC-ED5D90B9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Aktivierungsarten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3B78B1-D260-098B-91F1-30678A3E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21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1256271" y="1585119"/>
            <a:ext cx="4040188" cy="6397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e-AT" altLang="de-DE" dirty="0"/>
              <a:t>Online-Aktivierung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1256271" y="2224881"/>
            <a:ext cx="4040188" cy="39512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de-AT" altLang="de-DE" sz="2000" dirty="0" err="1"/>
              <a:t>Signator</a:t>
            </a:r>
            <a:r>
              <a:rPr lang="de-AT" altLang="de-DE" sz="2000" dirty="0"/>
              <a:t> führt Prozess selbstständig durch</a:t>
            </a:r>
          </a:p>
          <a:p>
            <a:pPr eaLnBrk="1" hangingPunct="1"/>
            <a:endParaRPr lang="de-AT" altLang="de-DE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 dirty="0"/>
              <a:t>   Web-</a:t>
            </a:r>
            <a:r>
              <a:rPr lang="de-AT" altLang="de-DE" b="1" dirty="0"/>
              <a:t>Authentifizierung:</a:t>
            </a:r>
          </a:p>
          <a:p>
            <a:pPr eaLnBrk="1" hangingPunct="1"/>
            <a:r>
              <a:rPr lang="de-AT" altLang="de-DE" dirty="0"/>
              <a:t>Web-ID</a:t>
            </a:r>
          </a:p>
          <a:p>
            <a:pPr eaLnBrk="1" hangingPunct="1"/>
            <a:r>
              <a:rPr lang="de-AT" altLang="de-DE" dirty="0" err="1"/>
              <a:t>Authada</a:t>
            </a:r>
            <a:endParaRPr lang="de-AT" altLang="de-DE" dirty="0"/>
          </a:p>
          <a:p>
            <a:pPr eaLnBrk="1" hangingPunct="1"/>
            <a:r>
              <a:rPr lang="de-AT" altLang="de-DE" dirty="0"/>
              <a:t>ID </a:t>
            </a:r>
            <a:r>
              <a:rPr lang="de-AT" altLang="de-DE" dirty="0" err="1"/>
              <a:t>Now</a:t>
            </a:r>
            <a:endParaRPr lang="de-AT" altLang="de-DE" dirty="0"/>
          </a:p>
          <a:p>
            <a:pPr eaLnBrk="1" hangingPunct="1"/>
            <a:endParaRPr lang="de-AT" altLang="de-DE" dirty="0"/>
          </a:p>
          <a:p>
            <a:pPr eaLnBrk="1" hangingPunct="1"/>
            <a:endParaRPr lang="de-AT" altLang="de-DE" dirty="0"/>
          </a:p>
          <a:p>
            <a:pPr eaLnBrk="1" hangingPunct="1"/>
            <a:r>
              <a:rPr lang="de-AT" altLang="de-DE" i="1" dirty="0"/>
              <a:t>Zertifikat ist sofort verwendbar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3"/>
          </p:nvPr>
        </p:nvSpPr>
        <p:spPr>
          <a:xfrm>
            <a:off x="6399858" y="1620069"/>
            <a:ext cx="4041775" cy="639762"/>
          </a:xfrm>
        </p:spPr>
        <p:txBody>
          <a:bodyPr/>
          <a:lstStyle/>
          <a:p>
            <a:pPr algn="ctr" eaLnBrk="1" hangingPunct="1"/>
            <a:r>
              <a:rPr lang="de-AT" altLang="de-DE" dirty="0"/>
              <a:t>Registrierungsstelle</a:t>
            </a:r>
          </a:p>
        </p:txBody>
      </p:sp>
      <p:sp>
        <p:nvSpPr>
          <p:cNvPr id="11" name="Inhaltsplatzhalter 9"/>
          <p:cNvSpPr>
            <a:spLocks noGrp="1"/>
          </p:cNvSpPr>
          <p:nvPr>
            <p:ph sz="quarter" idx="4"/>
          </p:nvPr>
        </p:nvSpPr>
        <p:spPr>
          <a:xfrm>
            <a:off x="6399858" y="2259831"/>
            <a:ext cx="4041775" cy="3951288"/>
          </a:xfrm>
        </p:spPr>
        <p:txBody>
          <a:bodyPr>
            <a:normAutofit/>
          </a:bodyPr>
          <a:lstStyle/>
          <a:p>
            <a:pPr eaLnBrk="1" hangingPunct="1"/>
            <a:r>
              <a:rPr lang="de-AT" altLang="de-DE" sz="2000" dirty="0"/>
              <a:t>Kunde kommt persönlich bei einem RO vorbei.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AT" altLang="de-DE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 b="1" dirty="0"/>
              <a:t>Authentifizierung:</a:t>
            </a:r>
          </a:p>
          <a:p>
            <a:pPr eaLnBrk="1" hangingPunct="1"/>
            <a:r>
              <a:rPr lang="de-AT" altLang="de-DE" sz="2000" dirty="0"/>
              <a:t>durch Registration Officer (RO)</a:t>
            </a:r>
          </a:p>
          <a:p>
            <a:pPr eaLnBrk="1" hangingPunct="1"/>
            <a:r>
              <a:rPr lang="de-AT" altLang="de-DE" sz="2000" dirty="0"/>
              <a:t>amtlicher Lichtbildausweis (Originaldokument)</a:t>
            </a:r>
          </a:p>
          <a:p>
            <a:pPr eaLnBrk="1" hangingPunct="1"/>
            <a:endParaRPr lang="de-AT" altLang="de-DE" dirty="0"/>
          </a:p>
          <a:p>
            <a:pPr eaLnBrk="1" hangingPunct="1"/>
            <a:r>
              <a:rPr lang="de-AT" altLang="de-DE" i="1" dirty="0"/>
              <a:t>Dauer: ca. 10 Minuten</a:t>
            </a:r>
          </a:p>
        </p:txBody>
      </p:sp>
      <p:sp>
        <p:nvSpPr>
          <p:cNvPr id="2" name="Rechteck 1"/>
          <p:cNvSpPr/>
          <p:nvPr/>
        </p:nvSpPr>
        <p:spPr>
          <a:xfrm>
            <a:off x="3679672" y="6477185"/>
            <a:ext cx="4279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altLang="de-DE" i="1" dirty="0"/>
              <a:t>Dauer technischer Ablauf: ca. 3 Minuten</a:t>
            </a:r>
          </a:p>
        </p:txBody>
      </p:sp>
    </p:spTree>
    <p:extLst>
      <p:ext uri="{BB962C8B-B14F-4D97-AF65-F5344CB8AC3E}">
        <p14:creationId xmlns:p14="http://schemas.microsoft.com/office/powerpoint/2010/main" val="624427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Vorbereitung RO Aktivierung</a:t>
            </a: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altLang="de-DE" dirty="0"/>
              <a:t>Internetbrowser</a:t>
            </a:r>
          </a:p>
          <a:p>
            <a:endParaRPr lang="de-AT" altLang="de-DE" dirty="0"/>
          </a:p>
          <a:p>
            <a:r>
              <a:rPr lang="de-AT" altLang="de-DE" dirty="0"/>
              <a:t>Netzwerkverbindung</a:t>
            </a:r>
          </a:p>
          <a:p>
            <a:endParaRPr lang="de-AT" altLang="de-DE" dirty="0"/>
          </a:p>
          <a:p>
            <a:r>
              <a:rPr lang="de-AT" altLang="de-DE" dirty="0"/>
              <a:t>Smart Phone (RO und </a:t>
            </a:r>
            <a:r>
              <a:rPr lang="de-AT" altLang="de-DE" dirty="0" err="1"/>
              <a:t>Signator</a:t>
            </a:r>
            <a:r>
              <a:rPr lang="de-AT" altLang="de-DE" dirty="0"/>
              <a:t>) – Empfang!</a:t>
            </a:r>
          </a:p>
          <a:p>
            <a:pPr marL="0" indent="0">
              <a:buNone/>
            </a:pPr>
            <a:endParaRPr lang="de-AT" altLang="de-DE" dirty="0"/>
          </a:p>
          <a:p>
            <a:endParaRPr lang="de-AT" altLang="de-DE" dirty="0"/>
          </a:p>
          <a:p>
            <a:endParaRPr lang="de-AT" altLang="de-DE" dirty="0"/>
          </a:p>
          <a:p>
            <a:r>
              <a:rPr lang="de-AT" altLang="de-DE" dirty="0"/>
              <a:t>Drucker (optional für Signaturvertrag)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9308983" y="6276760"/>
            <a:ext cx="2133600" cy="1238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224640-658E-4961-B45D-8C7BC25C2D38}" type="slidenum">
              <a:rPr lang="de-AT" altLang="de-DE">
                <a:latin typeface="Verdana" panose="020B0604030504040204" pitchFamily="34" charset="0"/>
              </a:rPr>
              <a:pPr eaLnBrk="1" hangingPunct="1"/>
              <a:t>22</a:t>
            </a:fld>
            <a:endParaRPr lang="de-AT" alt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65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Dateneingabe</a:t>
            </a:r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1" y="1458432"/>
            <a:ext cx="5105223" cy="4749172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9308983" y="6276760"/>
            <a:ext cx="2133600" cy="1238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224640-658E-4961-B45D-8C7BC25C2D38}" type="slidenum">
              <a:rPr lang="de-AT" altLang="de-DE">
                <a:latin typeface="Verdana" panose="020B0604030504040204" pitchFamily="34" charset="0"/>
              </a:rPr>
              <a:pPr eaLnBrk="1" hangingPunct="1"/>
              <a:t>23</a:t>
            </a:fld>
            <a:endParaRPr lang="de-AT" altLang="de-DE" dirty="0">
              <a:latin typeface="Verdana" panose="020B060403050404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368607" y="3648352"/>
            <a:ext cx="3105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altLang="de-DE" dirty="0"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AT" altLang="de-DE" dirty="0">
                <a:latin typeface="Verdana" panose="020B0604030504040204" pitchFamily="34" charset="0"/>
              </a:rPr>
              <a:t>Mindestalter: 14 Jahre</a:t>
            </a:r>
          </a:p>
        </p:txBody>
      </p:sp>
      <p:sp>
        <p:nvSpPr>
          <p:cNvPr id="4" name="Rechteck 3"/>
          <p:cNvSpPr/>
          <p:nvPr/>
        </p:nvSpPr>
        <p:spPr>
          <a:xfrm>
            <a:off x="6368607" y="4822736"/>
            <a:ext cx="4827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altLang="de-DE" dirty="0"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AT" altLang="de-DE" dirty="0">
                <a:latin typeface="Verdana" panose="020B0604030504040204" pitchFamily="34" charset="0"/>
              </a:rPr>
              <a:t>Ausweise laut Liste.</a:t>
            </a:r>
          </a:p>
        </p:txBody>
      </p:sp>
      <p:sp>
        <p:nvSpPr>
          <p:cNvPr id="9" name="Rechteck 8"/>
          <p:cNvSpPr/>
          <p:nvPr/>
        </p:nvSpPr>
        <p:spPr>
          <a:xfrm>
            <a:off x="6368607" y="2343362"/>
            <a:ext cx="3825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altLang="de-DE" dirty="0"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AT" altLang="de-DE" dirty="0">
                <a:latin typeface="Verdana" panose="020B0604030504040204" pitchFamily="34" charset="0"/>
              </a:rPr>
              <a:t>Telefonnummer des </a:t>
            </a:r>
            <a:r>
              <a:rPr lang="de-AT" altLang="de-DE" u="sng" dirty="0">
                <a:latin typeface="Verdana" panose="020B0604030504040204" pitchFamily="34" charset="0"/>
              </a:rPr>
              <a:t>Kunden!</a:t>
            </a:r>
          </a:p>
        </p:txBody>
      </p:sp>
      <p:sp>
        <p:nvSpPr>
          <p:cNvPr id="10" name="Rechteck 9"/>
          <p:cNvSpPr/>
          <p:nvPr/>
        </p:nvSpPr>
        <p:spPr>
          <a:xfrm>
            <a:off x="6368607" y="3062081"/>
            <a:ext cx="2519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altLang="de-DE" dirty="0"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e-AT" altLang="de-DE" dirty="0">
                <a:latin typeface="Verdana" panose="020B0604030504040204" pitchFamily="34" charset="0"/>
              </a:rPr>
              <a:t>1:1 laut Ausweis!</a:t>
            </a:r>
          </a:p>
        </p:txBody>
      </p:sp>
    </p:spTree>
    <p:extLst>
      <p:ext uri="{BB962C8B-B14F-4D97-AF65-F5344CB8AC3E}">
        <p14:creationId xmlns:p14="http://schemas.microsoft.com/office/powerpoint/2010/main" val="583997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Erfordernisse an qualifiziertes Zertifikat</a:t>
            </a: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altLang="de-DE" dirty="0"/>
              <a:t>Signator hat das 14. Lebensjahr vollendet</a:t>
            </a:r>
          </a:p>
          <a:p>
            <a:pPr marL="0" indent="0">
              <a:buNone/>
            </a:pPr>
            <a:endParaRPr lang="de-AT" altLang="de-DE" dirty="0"/>
          </a:p>
          <a:p>
            <a:pPr marL="0" indent="0">
              <a:buNone/>
            </a:pPr>
            <a:endParaRPr lang="de-AT" altLang="de-DE" dirty="0"/>
          </a:p>
          <a:p>
            <a:pPr marL="0" indent="0">
              <a:buNone/>
            </a:pPr>
            <a:endParaRPr lang="de-AT" altLang="de-DE" dirty="0"/>
          </a:p>
          <a:p>
            <a:r>
              <a:rPr lang="de-AT" altLang="de-DE" dirty="0"/>
              <a:t>Keine aktive Signatur unter der Handy-Nummer, andernfalls wird die vorgehende Signatur widerrufen bzw. ersetzt.</a:t>
            </a:r>
          </a:p>
          <a:p>
            <a:pPr lvl="1"/>
            <a:r>
              <a:rPr lang="de-AT" altLang="de-DE" dirty="0"/>
              <a:t>Gilt auch für Handy-Signatur bzw. ID Austria Basic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9296400" y="6276760"/>
            <a:ext cx="2133600" cy="1238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224640-658E-4961-B45D-8C7BC25C2D38}" type="slidenum">
              <a:rPr lang="de-AT" altLang="de-DE">
                <a:latin typeface="Verdana" panose="020B0604030504040204" pitchFamily="34" charset="0"/>
              </a:rPr>
              <a:pPr eaLnBrk="1" hangingPunct="1"/>
              <a:t>24</a:t>
            </a:fld>
            <a:endParaRPr lang="de-AT" alt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25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Unterrichtung</a:t>
            </a: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altLang="de-DE" dirty="0"/>
              <a:t>„Verhaltensregeln“ für den Signator</a:t>
            </a:r>
          </a:p>
          <a:p>
            <a:r>
              <a:rPr lang="de-AT" altLang="de-DE" dirty="0"/>
              <a:t>Bei der Aktivierung durchzugehen</a:t>
            </a:r>
          </a:p>
          <a:p>
            <a:r>
              <a:rPr lang="de-AT" altLang="de-DE" dirty="0"/>
              <a:t>Online auf A-Trust Website</a:t>
            </a:r>
          </a:p>
          <a:p>
            <a:pPr lvl="1"/>
            <a:r>
              <a:rPr lang="de-AT" altLang="de-DE" dirty="0">
                <a:hlinkClick r:id="rId2"/>
              </a:rPr>
              <a:t>https://www.a-trust.at/de/support/Downloads/Unterrichtung/eu-identity-mobile/#downloads</a:t>
            </a:r>
            <a:r>
              <a:rPr lang="de-AT" altLang="de-DE" dirty="0"/>
              <a:t> </a:t>
            </a:r>
          </a:p>
          <a:p>
            <a:r>
              <a:rPr lang="de-AT" altLang="de-DE" dirty="0"/>
              <a:t>Mit Bestätigung des Signaturvertrages bestätigt der Signator die erfolge Unterrichtung</a:t>
            </a:r>
          </a:p>
          <a:p>
            <a:endParaRPr lang="de-AT" altLang="de-DE" dirty="0"/>
          </a:p>
          <a:p>
            <a:r>
              <a:rPr lang="de-AT" altLang="de-DE" dirty="0"/>
              <a:t>-&gt; durchgehen des </a:t>
            </a:r>
            <a:r>
              <a:rPr lang="de-AT" altLang="de-DE" dirty="0" err="1"/>
              <a:t>Belehrungs</a:t>
            </a:r>
            <a:r>
              <a:rPr lang="de-AT" altLang="de-DE" dirty="0"/>
              <a:t> - .</a:t>
            </a:r>
            <a:r>
              <a:rPr lang="de-AT" altLang="de-DE" dirty="0" err="1"/>
              <a:t>pdf</a:t>
            </a:r>
            <a:endParaRPr lang="de-AT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9296400" y="6276760"/>
            <a:ext cx="2133600" cy="1238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224640-658E-4961-B45D-8C7BC25C2D38}" type="slidenum">
              <a:rPr lang="de-AT" altLang="de-DE">
                <a:latin typeface="Verdana" panose="020B0604030504040204" pitchFamily="34" charset="0"/>
              </a:rPr>
              <a:pPr eaLnBrk="1" hangingPunct="1"/>
              <a:t>25</a:t>
            </a:fld>
            <a:endParaRPr lang="de-AT" alt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05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FAQ</a:t>
            </a:r>
            <a:endParaRPr lang="de-AT" altLang="de-DE" dirty="0"/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altLang="de-DE" dirty="0"/>
              <a:t>PIN, TAN oder Telefonnummer nicht korrekt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dirty="0">
                <a:sym typeface="Wingdings" panose="05000000000000000000" pitchFamily="2" charset="2"/>
              </a:rPr>
              <a:t>	Weist darauf hin dass entweder die Telefonnummer, der Signaturpin oder die TAN nicht korrekt sind</a:t>
            </a:r>
          </a:p>
          <a:p>
            <a:r>
              <a:rPr lang="de-DE" altLang="de-DE" dirty="0"/>
              <a:t>RO hat keine Berechtigung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dirty="0"/>
              <a:t>	Wenn ein RO seine Signatur neu ausstellt, wird ein neuer Signaturvertrag angelegt und die Berechtigung damit ungültig. Eine Neuanmeldung durch den </a:t>
            </a:r>
            <a:r>
              <a:rPr lang="de-DE" altLang="de-DE" dirty="0" err="1"/>
              <a:t>zRO</a:t>
            </a:r>
            <a:r>
              <a:rPr lang="de-DE" altLang="de-DE" dirty="0"/>
              <a:t> ist notwendig</a:t>
            </a:r>
          </a:p>
          <a:p>
            <a:r>
              <a:rPr lang="de-DE" altLang="de-DE" dirty="0"/>
              <a:t>TAN/SMS kommt nicht an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de-DE" dirty="0"/>
              <a:t>	Sobald die Eingabemaske für den TAN/Aktivierungscode erscheint, wurde der TAN erfolgreich unsererseits verschickt. In diesem Fall muss der Mobilfunkbetreiber des Kunden kontaktiert werden.</a:t>
            </a:r>
            <a:br>
              <a:rPr lang="de-DE" altLang="de-DE" dirty="0"/>
            </a:br>
            <a:r>
              <a:rPr lang="de-DE" altLang="de-DE" dirty="0"/>
              <a:t>Wir haben jedoch die Möglichkeit, einen numerischen Absender zu hinterlegen sowie Testnachrichten zu verschicken.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9296400" y="6276760"/>
            <a:ext cx="2133600" cy="1238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224640-658E-4961-B45D-8C7BC25C2D38}" type="slidenum">
              <a:rPr lang="de-AT" altLang="de-DE">
                <a:latin typeface="Verdana" panose="020B0604030504040204" pitchFamily="34" charset="0"/>
              </a:rPr>
              <a:pPr eaLnBrk="1" hangingPunct="1"/>
              <a:t>26</a:t>
            </a:fld>
            <a:endParaRPr lang="de-AT" alt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24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515DF1C6-7F6A-4341-5EF6-1309DAE5B67C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t="8777" b="8777"/>
          <a:stretch>
            <a:fillRect/>
          </a:stretch>
        </p:blipFill>
        <p:spPr/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729DAB-7F84-C55B-166C-A8C370FB46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altLang="de-DE" dirty="0"/>
              <a:t>Ende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563C7E1-8167-E723-61F0-79094364AD01}"/>
              </a:ext>
            </a:extLst>
          </p:cNvPr>
          <p:cNvGrpSpPr/>
          <p:nvPr/>
        </p:nvGrpSpPr>
        <p:grpSpPr>
          <a:xfrm>
            <a:off x="10922085" y="4436422"/>
            <a:ext cx="647615" cy="647615"/>
            <a:chOff x="10731585" y="4245612"/>
            <a:chExt cx="787626" cy="787626"/>
          </a:xfrm>
        </p:grpSpPr>
        <p:sp>
          <p:nvSpPr>
            <p:cNvPr id="4" name="Abgerundetes Rechteck 3">
              <a:extLst>
                <a:ext uri="{FF2B5EF4-FFF2-40B4-BE49-F238E27FC236}">
                  <a16:creationId xmlns:a16="http://schemas.microsoft.com/office/drawing/2014/main" id="{C947012D-C6C9-876D-59AC-C05D96F8DE80}"/>
                </a:ext>
              </a:extLst>
            </p:cNvPr>
            <p:cNvSpPr/>
            <p:nvPr/>
          </p:nvSpPr>
          <p:spPr>
            <a:xfrm>
              <a:off x="10731585" y="4245612"/>
              <a:ext cx="787626" cy="7876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E6E7078C-BCE0-8969-1833-B5D557AD1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8991" y="4353018"/>
              <a:ext cx="572814" cy="572814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906784" y="5422313"/>
            <a:ext cx="6191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GB" altLang="de-DE" sz="2400" dirty="0">
                <a:solidFill>
                  <a:srgbClr val="000000"/>
                </a:solidFill>
                <a:latin typeface="Verdana" panose="020B0604030504040204" pitchFamily="34" charset="0"/>
              </a:rPr>
              <a:t>https://www.a-trust.at/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altLang="de-DE" sz="24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3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EC975B-C8A2-B91B-940C-4E842156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err="1"/>
              <a:t>Digitale</a:t>
            </a:r>
            <a:r>
              <a:rPr lang="en-GB" altLang="de-DE" dirty="0"/>
              <a:t> Signatur (~1997)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0CE0F5-E74F-EC66-B3D4-40AE534EE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39725" indent="-339725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dirty="0" err="1"/>
              <a:t>Sichere</a:t>
            </a:r>
            <a:r>
              <a:rPr lang="en-GB" dirty="0"/>
              <a:t> </a:t>
            </a:r>
            <a:r>
              <a:rPr lang="en-GB" dirty="0" err="1"/>
              <a:t>Authentifizierung</a:t>
            </a:r>
            <a:r>
              <a:rPr lang="en-GB" dirty="0"/>
              <a:t> von </a:t>
            </a:r>
            <a:r>
              <a:rPr lang="en-GB" dirty="0" err="1"/>
              <a:t>Personen</a:t>
            </a:r>
            <a:endParaRPr lang="en-GB" dirty="0"/>
          </a:p>
          <a:p>
            <a:pPr marL="339725" indent="-339725"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endParaRPr lang="en-GB" dirty="0"/>
          </a:p>
          <a:p>
            <a:pPr marL="339725" indent="-339725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dirty="0" err="1"/>
              <a:t>Prüfbare</a:t>
            </a:r>
            <a:r>
              <a:rPr lang="en-GB" dirty="0"/>
              <a:t> und </a:t>
            </a:r>
            <a:r>
              <a:rPr lang="en-GB" dirty="0" err="1"/>
              <a:t>verbindliche</a:t>
            </a:r>
            <a:r>
              <a:rPr lang="en-GB" dirty="0"/>
              <a:t> </a:t>
            </a:r>
            <a:r>
              <a:rPr lang="en-GB" dirty="0" err="1"/>
              <a:t>Dokumente</a:t>
            </a:r>
            <a:r>
              <a:rPr lang="en-GB" dirty="0"/>
              <a:t> (</a:t>
            </a:r>
            <a:r>
              <a:rPr lang="en-GB" dirty="0" err="1"/>
              <a:t>Vertrag</a:t>
            </a:r>
            <a:r>
              <a:rPr lang="en-GB" dirty="0"/>
              <a:t>)</a:t>
            </a:r>
            <a:r>
              <a:rPr lang="ar-SA" dirty="0">
                <a:cs typeface="Arial" charset="0"/>
              </a:rPr>
              <a:t>‏</a:t>
            </a:r>
            <a:endParaRPr lang="en-GB" dirty="0"/>
          </a:p>
          <a:p>
            <a:pPr marL="339725" indent="-339725"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endParaRPr lang="en-GB" dirty="0"/>
          </a:p>
          <a:p>
            <a:pPr marL="339725" indent="-339725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dirty="0" err="1"/>
              <a:t>Sichere</a:t>
            </a:r>
            <a:r>
              <a:rPr lang="en-GB" dirty="0"/>
              <a:t> </a:t>
            </a:r>
            <a:r>
              <a:rPr lang="en-GB" dirty="0" err="1"/>
              <a:t>technische</a:t>
            </a:r>
            <a:r>
              <a:rPr lang="en-GB" dirty="0"/>
              <a:t> </a:t>
            </a:r>
            <a:r>
              <a:rPr lang="en-GB" dirty="0" err="1"/>
              <a:t>Verfahren</a:t>
            </a:r>
            <a:endParaRPr lang="en-GB" dirty="0"/>
          </a:p>
          <a:p>
            <a:pPr marL="339725" indent="-339725"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endParaRPr lang="en-GB" dirty="0"/>
          </a:p>
          <a:p>
            <a:pPr marL="339725" indent="-339725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dirty="0" err="1"/>
              <a:t>Kostengünstige</a:t>
            </a:r>
            <a:r>
              <a:rPr lang="en-GB" dirty="0"/>
              <a:t> </a:t>
            </a:r>
            <a:r>
              <a:rPr lang="en-GB" dirty="0" err="1"/>
              <a:t>Technologie</a:t>
            </a:r>
            <a:r>
              <a:rPr lang="en-GB" dirty="0"/>
              <a:t> für </a:t>
            </a:r>
            <a:r>
              <a:rPr lang="en-GB" dirty="0" err="1"/>
              <a:t>Anwendungen</a:t>
            </a:r>
            <a:endParaRPr lang="en-GB" dirty="0"/>
          </a:p>
          <a:p>
            <a:pPr marL="739775" lvl="1" indent="-282575"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1400" dirty="0" err="1"/>
              <a:t>Vermeidung</a:t>
            </a:r>
            <a:r>
              <a:rPr lang="en-GB" sz="1400" dirty="0"/>
              <a:t> von </a:t>
            </a:r>
            <a:r>
              <a:rPr lang="en-GB" sz="1400" dirty="0" err="1"/>
              <a:t>transaktionsgesteuerten</a:t>
            </a:r>
            <a:r>
              <a:rPr lang="en-GB" sz="1400" dirty="0"/>
              <a:t> </a:t>
            </a:r>
            <a:r>
              <a:rPr lang="en-GB" sz="1400" dirty="0" err="1"/>
              <a:t>Kosten</a:t>
            </a:r>
            <a:endParaRPr lang="en-GB" sz="1400" dirty="0"/>
          </a:p>
          <a:p>
            <a:pPr marL="739775" lvl="1" indent="-282575"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endParaRPr lang="en-GB" dirty="0"/>
          </a:p>
          <a:p>
            <a:pPr>
              <a:defRPr/>
            </a:pPr>
            <a:r>
              <a:rPr lang="en-GB" dirty="0" err="1"/>
              <a:t>Entspricht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Europäischen</a:t>
            </a:r>
            <a:r>
              <a:rPr lang="en-GB" dirty="0"/>
              <a:t> &amp; </a:t>
            </a:r>
            <a:r>
              <a:rPr lang="en-GB" dirty="0" err="1"/>
              <a:t>Österreichischen</a:t>
            </a:r>
            <a:r>
              <a:rPr lang="en-GB" dirty="0"/>
              <a:t> </a:t>
            </a:r>
            <a:r>
              <a:rPr lang="en-GB" dirty="0" err="1"/>
              <a:t>Signaturrecht</a:t>
            </a:r>
            <a:endParaRPr lang="en-GB" dirty="0"/>
          </a:p>
          <a:p>
            <a:pPr lvl="1">
              <a:defRPr/>
            </a:pPr>
            <a:r>
              <a:rPr lang="en-GB" sz="1400" dirty="0" err="1"/>
              <a:t>Unter</a:t>
            </a:r>
            <a:r>
              <a:rPr lang="en-GB" sz="1400" dirty="0"/>
              <a:t> der </a:t>
            </a:r>
            <a:r>
              <a:rPr lang="en-GB" sz="1400" dirty="0" err="1"/>
              <a:t>Aufsicht</a:t>
            </a:r>
            <a:r>
              <a:rPr lang="en-GB" sz="1400" dirty="0"/>
              <a:t> der </a:t>
            </a:r>
            <a:r>
              <a:rPr lang="de-DE" sz="1400" dirty="0"/>
              <a:t>Rundfunk und Telekom Regulierungs-GmbH (Durchführung: RTR-GmbH)</a:t>
            </a:r>
            <a:endParaRPr lang="en-GB" sz="14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6316D9-28A5-2B6E-C6D7-D4A1EC44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20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EC975B-C8A2-B91B-940C-4E842156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Glossar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0CE0F5-E74F-EC66-B3D4-40AE534EE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905001"/>
            <a:ext cx="6318308" cy="4191000"/>
          </a:xfrm>
        </p:spPr>
        <p:txBody>
          <a:bodyPr/>
          <a:lstStyle/>
          <a:p>
            <a:r>
              <a:rPr lang="de-AT" altLang="de-DE" dirty="0"/>
              <a:t>Qualifiziertes Zertifikat</a:t>
            </a:r>
          </a:p>
          <a:p>
            <a:r>
              <a:rPr lang="de-AT" dirty="0"/>
              <a:t>ECC - </a:t>
            </a:r>
            <a:r>
              <a:rPr lang="de-AT" dirty="0" err="1"/>
              <a:t>elliptic-curve</a:t>
            </a:r>
            <a:r>
              <a:rPr lang="de-AT" dirty="0"/>
              <a:t> </a:t>
            </a:r>
            <a:r>
              <a:rPr lang="de-AT" dirty="0" err="1"/>
              <a:t>cryptography</a:t>
            </a:r>
            <a:endParaRPr lang="de-AT" dirty="0"/>
          </a:p>
          <a:p>
            <a:r>
              <a:rPr lang="de-AT" dirty="0"/>
              <a:t>LDAP / </a:t>
            </a:r>
            <a:r>
              <a:rPr lang="de-AT" dirty="0">
                <a:latin typeface="Arial" charset="0"/>
                <a:cs typeface="Arial" charset="0"/>
              </a:rPr>
              <a:t>CRL / OCSP – Prüfung des Zertifikatsstatus</a:t>
            </a:r>
          </a:p>
          <a:p>
            <a:r>
              <a:rPr lang="de-AT" dirty="0">
                <a:latin typeface="Arial" charset="0"/>
                <a:cs typeface="Arial" charset="0"/>
              </a:rPr>
              <a:t>Widerrufspasswort</a:t>
            </a:r>
            <a:endParaRPr lang="de-AT" dirty="0"/>
          </a:p>
          <a:p>
            <a:endParaRPr lang="de-AT" alt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CF212DD-9091-E41B-F782-03EBFB6527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de-AT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de-AT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de-AT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de-AT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de-AT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de-AT" dirty="0">
                <a:latin typeface="Arial" charset="0"/>
                <a:cs typeface="Arial" charset="0"/>
              </a:rPr>
              <a:t>CIN - Vertragsnummer</a:t>
            </a:r>
            <a:endParaRPr lang="de-AT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de-AT" dirty="0"/>
              <a:t>VDA – Vertrauensdiensteanbieter</a:t>
            </a:r>
          </a:p>
          <a:p>
            <a:r>
              <a:rPr lang="de-AT" altLang="de-DE" dirty="0"/>
              <a:t>RO / </a:t>
            </a:r>
            <a:r>
              <a:rPr lang="de-AT" altLang="de-DE" dirty="0" err="1"/>
              <a:t>zRO</a:t>
            </a:r>
            <a:endParaRPr lang="de-AT" altLang="de-DE" dirty="0"/>
          </a:p>
          <a:p>
            <a:r>
              <a:rPr lang="de-AT" altLang="de-DE" dirty="0"/>
              <a:t>RA-ID</a:t>
            </a:r>
          </a:p>
          <a:p>
            <a:endParaRPr lang="de-AT" altLang="de-DE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6818A4-17F0-0315-35D7-EEF511D6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00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EC975B-C8A2-B91B-940C-4E842156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err="1"/>
              <a:t>Internetkriminalität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0CE0F5-E74F-EC66-B3D4-40AE534EE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>
              <a:lnSpc>
                <a:spcPct val="91000"/>
              </a:lnSpc>
              <a:spcBef>
                <a:spcPts val="5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dirty="0"/>
              <a:t>Usability </a:t>
            </a:r>
            <a:r>
              <a:rPr lang="en-GB" dirty="0" err="1"/>
              <a:t>wird</a:t>
            </a:r>
            <a:r>
              <a:rPr lang="en-GB" dirty="0"/>
              <a:t> </a:t>
            </a:r>
            <a:r>
              <a:rPr lang="en-GB" dirty="0" err="1"/>
              <a:t>ohne</a:t>
            </a:r>
            <a:r>
              <a:rPr lang="en-GB" dirty="0"/>
              <a:t> </a:t>
            </a:r>
            <a:r>
              <a:rPr lang="en-GB" dirty="0" err="1"/>
              <a:t>Rücksicht</a:t>
            </a:r>
            <a:r>
              <a:rPr lang="en-GB" dirty="0"/>
              <a:t> auf </a:t>
            </a:r>
            <a:r>
              <a:rPr lang="en-GB" dirty="0" err="1"/>
              <a:t>Sicherheit</a:t>
            </a:r>
            <a:r>
              <a:rPr lang="en-GB" dirty="0"/>
              <a:t> </a:t>
            </a:r>
            <a:r>
              <a:rPr lang="en-GB" dirty="0" err="1"/>
              <a:t>gefördert</a:t>
            </a:r>
            <a:endParaRPr lang="en-GB" dirty="0"/>
          </a:p>
          <a:p>
            <a:pPr marL="339725" indent="-339725">
              <a:lnSpc>
                <a:spcPct val="91000"/>
              </a:lnSpc>
              <a:spcBef>
                <a:spcPts val="5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endParaRPr lang="en-GB" dirty="0"/>
          </a:p>
          <a:p>
            <a:pPr marL="339725" indent="-339725">
              <a:lnSpc>
                <a:spcPct val="91000"/>
              </a:lnSpc>
              <a:spcBef>
                <a:spcPts val="5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dirty="0" err="1"/>
              <a:t>Bedrohungen</a:t>
            </a:r>
            <a:endParaRPr lang="en-GB" dirty="0"/>
          </a:p>
          <a:p>
            <a:pPr marL="1139825" lvl="2" indent="-282575">
              <a:lnSpc>
                <a:spcPct val="91000"/>
              </a:lnSpc>
              <a:spcBef>
                <a:spcPts val="45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sz="1800" dirty="0"/>
              <a:t>Phishing</a:t>
            </a:r>
          </a:p>
          <a:p>
            <a:pPr marL="1139825" lvl="2" indent="-282575">
              <a:lnSpc>
                <a:spcPct val="91000"/>
              </a:lnSpc>
              <a:spcBef>
                <a:spcPts val="45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sz="1800" dirty="0"/>
              <a:t>Man in the Middle</a:t>
            </a:r>
          </a:p>
          <a:p>
            <a:pPr marL="1139825" lvl="2" indent="-282575">
              <a:lnSpc>
                <a:spcPct val="91000"/>
              </a:lnSpc>
              <a:spcBef>
                <a:spcPts val="45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sz="1800" dirty="0" err="1"/>
              <a:t>Trojaner</a:t>
            </a:r>
            <a:r>
              <a:rPr lang="en-GB" sz="1800" dirty="0"/>
              <a:t>(</a:t>
            </a:r>
            <a:r>
              <a:rPr lang="en-GB" sz="1800" dirty="0" err="1"/>
              <a:t>Viren</a:t>
            </a:r>
            <a:r>
              <a:rPr lang="en-GB" sz="1800" dirty="0"/>
              <a:t>)</a:t>
            </a:r>
            <a:r>
              <a:rPr lang="ar-SA" sz="1800" dirty="0">
                <a:cs typeface="Arial" charset="0"/>
              </a:rPr>
              <a:t>‏</a:t>
            </a:r>
            <a:endParaRPr lang="en-GB" sz="1800" dirty="0"/>
          </a:p>
          <a:p>
            <a:pPr marL="339725" indent="-339725">
              <a:lnSpc>
                <a:spcPct val="91000"/>
              </a:lnSpc>
              <a:spcBef>
                <a:spcPts val="5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endParaRPr lang="en-GB" dirty="0"/>
          </a:p>
          <a:p>
            <a:pPr marL="339725" indent="-339725">
              <a:lnSpc>
                <a:spcPct val="91000"/>
              </a:lnSpc>
              <a:spcBef>
                <a:spcPts val="5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endParaRPr lang="en-GB" dirty="0"/>
          </a:p>
          <a:p>
            <a:pPr marL="339725" indent="-339725">
              <a:lnSpc>
                <a:spcPct val="91000"/>
              </a:lnSpc>
              <a:spcBef>
                <a:spcPts val="5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dirty="0" err="1"/>
              <a:t>Schäden</a:t>
            </a:r>
            <a:r>
              <a:rPr lang="en-GB" dirty="0"/>
              <a:t> in Europa </a:t>
            </a:r>
            <a:r>
              <a:rPr lang="en-GB" dirty="0" err="1"/>
              <a:t>bereits</a:t>
            </a:r>
            <a:r>
              <a:rPr lang="en-GB" dirty="0"/>
              <a:t> in den Euro-</a:t>
            </a:r>
            <a:r>
              <a:rPr lang="en-GB" dirty="0" err="1"/>
              <a:t>Milliarden</a:t>
            </a:r>
            <a:endParaRPr lang="en-GB" dirty="0"/>
          </a:p>
          <a:p>
            <a:pPr marL="339725" indent="-339725">
              <a:lnSpc>
                <a:spcPct val="91000"/>
              </a:lnSpc>
              <a:spcBef>
                <a:spcPts val="5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endParaRPr lang="en-GB" dirty="0"/>
          </a:p>
          <a:p>
            <a:pPr marL="339725" indent="-339725">
              <a:lnSpc>
                <a:spcPct val="91000"/>
              </a:lnSpc>
              <a:spcBef>
                <a:spcPts val="500"/>
              </a:spcBef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dirty="0" err="1"/>
              <a:t>Verunsicherte</a:t>
            </a:r>
            <a:r>
              <a:rPr lang="en-GB" dirty="0"/>
              <a:t> </a:t>
            </a:r>
            <a:r>
              <a:rPr lang="en-GB" dirty="0" err="1"/>
              <a:t>Kunden</a:t>
            </a:r>
            <a:r>
              <a:rPr lang="en-GB" dirty="0"/>
              <a:t>/</a:t>
            </a:r>
            <a:r>
              <a:rPr lang="en-GB" dirty="0" err="1"/>
              <a:t>Anwender</a:t>
            </a:r>
            <a:endParaRPr lang="en-GB" dirty="0"/>
          </a:p>
          <a:p>
            <a:pPr marL="339725" indent="-339725">
              <a:lnSpc>
                <a:spcPct val="91000"/>
              </a:lnSpc>
              <a:spcBef>
                <a:spcPts val="500"/>
              </a:spcBef>
              <a:buNone/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en-GB" dirty="0"/>
              <a:t>	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6316D9-28A5-2B6E-C6D7-D4A1EC44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38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EC975B-C8A2-B91B-940C-4E842156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Phishing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0CE0F5-E74F-EC66-B3D4-40AE534EE03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92500" lnSpcReduction="20000"/>
          </a:bodyPr>
          <a:lstStyle/>
          <a:p>
            <a:pPr marL="339725" indent="-339725"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de-DE" dirty="0"/>
              <a:t>Bei Phishing </a:t>
            </a:r>
            <a:r>
              <a:rPr lang="en-GB" altLang="de-DE" dirty="0" err="1"/>
              <a:t>Attacken</a:t>
            </a:r>
            <a:r>
              <a:rPr lang="en-GB" altLang="de-DE" dirty="0"/>
              <a:t> ist es </a:t>
            </a:r>
            <a:r>
              <a:rPr lang="en-GB" altLang="de-DE" dirty="0" err="1"/>
              <a:t>üblich</a:t>
            </a:r>
            <a:r>
              <a:rPr lang="en-GB" altLang="de-DE" dirty="0"/>
              <a:t>, den </a:t>
            </a:r>
            <a:r>
              <a:rPr lang="en-GB" altLang="de-DE" dirty="0" err="1"/>
              <a:t>Anwender</a:t>
            </a:r>
            <a:r>
              <a:rPr lang="en-GB" altLang="de-DE" dirty="0"/>
              <a:t> mit </a:t>
            </a:r>
            <a:r>
              <a:rPr lang="en-GB" altLang="de-DE" dirty="0" err="1"/>
              <a:t>vorgetäuschten</a:t>
            </a:r>
            <a:r>
              <a:rPr lang="en-GB" altLang="de-DE" dirty="0"/>
              <a:t> </a:t>
            </a:r>
            <a:r>
              <a:rPr lang="en-GB" altLang="de-DE" dirty="0" err="1"/>
              <a:t>Begründungen</a:t>
            </a:r>
            <a:r>
              <a:rPr lang="en-GB" altLang="de-DE" dirty="0"/>
              <a:t> zur </a:t>
            </a:r>
            <a:r>
              <a:rPr lang="en-GB" altLang="de-DE" dirty="0" err="1"/>
              <a:t>Bekanntgabe</a:t>
            </a:r>
            <a:r>
              <a:rPr lang="en-GB" altLang="de-DE" dirty="0"/>
              <a:t> einer oder </a:t>
            </a:r>
            <a:r>
              <a:rPr lang="en-GB" altLang="de-DE" dirty="0" err="1"/>
              <a:t>mehrerer</a:t>
            </a:r>
            <a:r>
              <a:rPr lang="en-GB" altLang="de-DE" dirty="0"/>
              <a:t> TANs </a:t>
            </a:r>
            <a:r>
              <a:rPr lang="en-GB" altLang="de-DE" dirty="0" err="1"/>
              <a:t>zu</a:t>
            </a:r>
            <a:r>
              <a:rPr lang="en-GB" altLang="de-DE" dirty="0"/>
              <a:t> </a:t>
            </a:r>
            <a:r>
              <a:rPr lang="en-GB" altLang="de-DE" dirty="0" err="1"/>
              <a:t>bewegen</a:t>
            </a:r>
            <a:r>
              <a:rPr lang="en-GB" altLang="de-DE" dirty="0"/>
              <a:t>, die in </a:t>
            </a:r>
            <a:r>
              <a:rPr lang="en-GB" altLang="de-DE" dirty="0" err="1"/>
              <a:t>Folge</a:t>
            </a:r>
            <a:r>
              <a:rPr lang="en-GB" altLang="de-DE" dirty="0"/>
              <a:t> von den </a:t>
            </a:r>
            <a:r>
              <a:rPr lang="en-GB" altLang="de-DE" dirty="0" err="1"/>
              <a:t>Tätern</a:t>
            </a:r>
            <a:r>
              <a:rPr lang="en-GB" altLang="de-DE" dirty="0"/>
              <a:t> </a:t>
            </a:r>
            <a:r>
              <a:rPr lang="en-GB" altLang="de-DE" dirty="0" err="1"/>
              <a:t>verwendet</a:t>
            </a:r>
            <a:r>
              <a:rPr lang="en-GB" altLang="de-DE" dirty="0"/>
              <a:t> </a:t>
            </a:r>
            <a:r>
              <a:rPr lang="en-GB" altLang="de-DE" dirty="0" err="1"/>
              <a:t>werden</a:t>
            </a:r>
            <a:r>
              <a:rPr lang="en-GB" altLang="de-DE" dirty="0"/>
              <a:t>.</a:t>
            </a:r>
          </a:p>
          <a:p>
            <a:pPr marL="339725" indent="-339725"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endParaRPr lang="en-GB" altLang="de-DE" dirty="0"/>
          </a:p>
          <a:p>
            <a:pPr marL="339725" indent="-339725"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de-DE" dirty="0" err="1"/>
              <a:t>Anwender</a:t>
            </a:r>
            <a:r>
              <a:rPr lang="en-GB" altLang="de-DE" dirty="0"/>
              <a:t> von </a:t>
            </a:r>
            <a:r>
              <a:rPr lang="en-GB" altLang="de-DE" dirty="0" err="1"/>
              <a:t>qualifizierten</a:t>
            </a:r>
            <a:r>
              <a:rPr lang="en-GB" altLang="de-DE" dirty="0"/>
              <a:t> </a:t>
            </a:r>
            <a:r>
              <a:rPr lang="en-GB" altLang="de-DE" dirty="0" err="1"/>
              <a:t>Signaturen</a:t>
            </a:r>
            <a:r>
              <a:rPr lang="en-GB" altLang="de-DE" dirty="0"/>
              <a:t> </a:t>
            </a:r>
            <a:r>
              <a:rPr lang="en-GB" altLang="de-DE" dirty="0" err="1"/>
              <a:t>sind</a:t>
            </a:r>
            <a:r>
              <a:rPr lang="en-GB" altLang="de-DE" dirty="0"/>
              <a:t> </a:t>
            </a:r>
            <a:r>
              <a:rPr lang="en-GB" altLang="de-DE" dirty="0" err="1"/>
              <a:t>durch</a:t>
            </a:r>
            <a:r>
              <a:rPr lang="en-GB" altLang="de-DE" dirty="0"/>
              <a:t> </a:t>
            </a:r>
            <a:r>
              <a:rPr lang="en-GB" altLang="de-DE" dirty="0" err="1"/>
              <a:t>mehr</a:t>
            </a:r>
            <a:r>
              <a:rPr lang="en-GB" altLang="de-DE" dirty="0"/>
              <a:t> </a:t>
            </a:r>
            <a:r>
              <a:rPr lang="en-GB" altLang="de-DE" dirty="0" err="1"/>
              <a:t>als</a:t>
            </a:r>
            <a:r>
              <a:rPr lang="en-GB" altLang="de-DE" dirty="0"/>
              <a:t> eine </a:t>
            </a:r>
            <a:r>
              <a:rPr lang="en-GB" altLang="de-DE" dirty="0" err="1"/>
              <a:t>Komponente</a:t>
            </a:r>
            <a:r>
              <a:rPr lang="en-GB" altLang="de-DE" dirty="0"/>
              <a:t> vor </a:t>
            </a:r>
            <a:r>
              <a:rPr lang="en-GB" altLang="de-DE" dirty="0" err="1"/>
              <a:t>einem</a:t>
            </a:r>
            <a:r>
              <a:rPr lang="en-GB" altLang="de-DE" dirty="0"/>
              <a:t> </a:t>
            </a:r>
            <a:r>
              <a:rPr lang="en-GB" altLang="de-DE" dirty="0" err="1"/>
              <a:t>solchen</a:t>
            </a:r>
            <a:r>
              <a:rPr lang="en-GB" altLang="de-DE" dirty="0"/>
              <a:t> </a:t>
            </a:r>
            <a:r>
              <a:rPr lang="en-GB" altLang="de-DE" dirty="0" err="1"/>
              <a:t>Angriff</a:t>
            </a:r>
            <a:r>
              <a:rPr lang="en-GB" altLang="de-DE" dirty="0"/>
              <a:t> </a:t>
            </a:r>
            <a:r>
              <a:rPr lang="en-GB" altLang="de-DE" dirty="0" err="1"/>
              <a:t>geschützt</a:t>
            </a:r>
            <a:r>
              <a:rPr lang="en-GB" altLang="de-DE" dirty="0"/>
              <a:t>:</a:t>
            </a:r>
          </a:p>
          <a:p>
            <a:pPr marL="339725" indent="-339725"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endParaRPr lang="en-GB" altLang="de-DE" dirty="0"/>
          </a:p>
          <a:p>
            <a:pPr marL="739775" lvl="1" indent="-282575">
              <a:spcBef>
                <a:spcPts val="4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de-DE" sz="1800" dirty="0" err="1"/>
              <a:t>Transaktionsautorisierung</a:t>
            </a:r>
            <a:r>
              <a:rPr lang="en-GB" altLang="de-DE" sz="1800" dirty="0"/>
              <a:t> </a:t>
            </a:r>
            <a:r>
              <a:rPr lang="en-GB" altLang="de-DE" sz="1800" dirty="0" err="1"/>
              <a:t>mittels</a:t>
            </a:r>
            <a:r>
              <a:rPr lang="en-GB" altLang="de-DE" sz="1800" dirty="0"/>
              <a:t> </a:t>
            </a:r>
            <a:r>
              <a:rPr lang="en-GB" altLang="de-DE" sz="1800" dirty="0" err="1"/>
              <a:t>qualifizierter</a:t>
            </a:r>
            <a:r>
              <a:rPr lang="en-GB" altLang="de-DE" sz="1800" dirty="0"/>
              <a:t> </a:t>
            </a:r>
            <a:r>
              <a:rPr lang="en-GB" altLang="de-DE" sz="1800" dirty="0" err="1"/>
              <a:t>Signaturen</a:t>
            </a:r>
            <a:r>
              <a:rPr lang="en-GB" altLang="de-DE" sz="1800" dirty="0"/>
              <a:t> </a:t>
            </a:r>
            <a:r>
              <a:rPr lang="en-GB" altLang="de-DE" sz="1800" dirty="0" err="1"/>
              <a:t>im</a:t>
            </a:r>
            <a:r>
              <a:rPr lang="en-GB" altLang="de-DE" sz="1800" dirty="0"/>
              <a:t> Zwei-</a:t>
            </a:r>
            <a:r>
              <a:rPr lang="en-GB" altLang="de-DE" sz="1800" dirty="0" err="1"/>
              <a:t>Faktor</a:t>
            </a:r>
            <a:r>
              <a:rPr lang="en-GB" altLang="de-DE" sz="1800" dirty="0"/>
              <a:t> </a:t>
            </a:r>
            <a:r>
              <a:rPr lang="en-GB" altLang="de-DE" sz="1800" dirty="0" err="1"/>
              <a:t>Verfahren</a:t>
            </a:r>
            <a:endParaRPr lang="en-GB" altLang="de-DE" sz="1800" dirty="0"/>
          </a:p>
          <a:p>
            <a:pPr marL="739775" lvl="1" indent="-282575">
              <a:spcBef>
                <a:spcPts val="4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</a:pPr>
            <a:r>
              <a:rPr lang="en-GB" altLang="de-DE" sz="1800" dirty="0" err="1"/>
              <a:t>Ohne</a:t>
            </a:r>
            <a:r>
              <a:rPr lang="en-GB" altLang="de-DE" sz="1800" dirty="0"/>
              <a:t> </a:t>
            </a:r>
            <a:r>
              <a:rPr lang="en-GB" altLang="de-DE" sz="1800" dirty="0" err="1"/>
              <a:t>Verfügergewalt</a:t>
            </a:r>
            <a:r>
              <a:rPr lang="en-GB" altLang="de-DE" sz="1800" dirty="0"/>
              <a:t> </a:t>
            </a:r>
            <a:r>
              <a:rPr lang="en-GB" altLang="de-DE" sz="1800" dirty="0" err="1"/>
              <a:t>über</a:t>
            </a:r>
            <a:r>
              <a:rPr lang="en-GB" altLang="de-DE" sz="1800" dirty="0"/>
              <a:t> den </a:t>
            </a:r>
            <a:r>
              <a:rPr lang="en-GB" altLang="de-DE" sz="1800" dirty="0" err="1"/>
              <a:t>zweiten</a:t>
            </a:r>
            <a:r>
              <a:rPr lang="en-GB" altLang="de-DE" sz="1800" dirty="0"/>
              <a:t> </a:t>
            </a:r>
            <a:r>
              <a:rPr lang="en-GB" altLang="de-DE" sz="1800" dirty="0" err="1"/>
              <a:t>Faktor</a:t>
            </a:r>
            <a:r>
              <a:rPr lang="en-GB" altLang="de-DE" sz="1800" dirty="0"/>
              <a:t> </a:t>
            </a:r>
            <a:r>
              <a:rPr lang="en-GB" altLang="de-DE" sz="1800" dirty="0" err="1"/>
              <a:t>kann</a:t>
            </a:r>
            <a:r>
              <a:rPr lang="en-GB" altLang="de-DE" sz="1800" dirty="0"/>
              <a:t> keine </a:t>
            </a:r>
            <a:r>
              <a:rPr lang="en-GB" altLang="de-DE" sz="1800" dirty="0" err="1"/>
              <a:t>Transaktion</a:t>
            </a:r>
            <a:r>
              <a:rPr lang="en-GB" altLang="de-DE" sz="1800" dirty="0"/>
              <a:t> </a:t>
            </a:r>
            <a:r>
              <a:rPr lang="en-GB" altLang="de-DE" sz="1800" dirty="0" err="1"/>
              <a:t>durchgeführt</a:t>
            </a:r>
            <a:r>
              <a:rPr lang="en-GB" altLang="de-DE" sz="1800" dirty="0"/>
              <a:t> </a:t>
            </a:r>
            <a:r>
              <a:rPr lang="en-GB" altLang="de-DE" sz="1800" dirty="0" err="1"/>
              <a:t>werden</a:t>
            </a:r>
            <a:r>
              <a:rPr lang="en-GB" altLang="de-DE" sz="1800" dirty="0"/>
              <a:t> </a:t>
            </a:r>
            <a:r>
              <a:rPr lang="ar-SA" altLang="de-DE" sz="1800" dirty="0"/>
              <a:t>‏</a:t>
            </a:r>
            <a:endParaRPr lang="de-AT" alt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1FD81B1-0D67-3098-6563-5239894F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6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07" y="1075764"/>
            <a:ext cx="5242937" cy="418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6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33F25E6B-8E0B-4510-7832-79006E4C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Man in the </a:t>
            </a:r>
            <a:r>
              <a:rPr lang="de-AT" altLang="de-DE" dirty="0" err="1"/>
              <a:t>Middle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729DAB-7F84-C55B-166C-A8C370FB460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pPr marL="339725" indent="-339725"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dirty="0"/>
              <a:t>Die </a:t>
            </a:r>
            <a:r>
              <a:rPr lang="en-GB" dirty="0" err="1"/>
              <a:t>häufigste</a:t>
            </a:r>
            <a:r>
              <a:rPr lang="en-GB" dirty="0"/>
              <a:t> Form </a:t>
            </a:r>
            <a:r>
              <a:rPr lang="en-GB" dirty="0" err="1"/>
              <a:t>dieser</a:t>
            </a:r>
            <a:r>
              <a:rPr lang="en-GB" dirty="0"/>
              <a:t> Art </a:t>
            </a:r>
            <a:r>
              <a:rPr lang="en-GB" dirty="0" err="1"/>
              <a:t>eines</a:t>
            </a:r>
            <a:r>
              <a:rPr lang="en-GB" dirty="0"/>
              <a:t> </a:t>
            </a:r>
            <a:r>
              <a:rPr lang="en-GB" dirty="0" err="1"/>
              <a:t>Angriffs</a:t>
            </a:r>
            <a:r>
              <a:rPr lang="en-GB" dirty="0"/>
              <a:t> </a:t>
            </a:r>
            <a:r>
              <a:rPr lang="en-GB" dirty="0" err="1"/>
              <a:t>betrifft</a:t>
            </a:r>
            <a:r>
              <a:rPr lang="en-GB" dirty="0"/>
              <a:t> </a:t>
            </a:r>
            <a:r>
              <a:rPr lang="en-GB" dirty="0" err="1"/>
              <a:t>jede</a:t>
            </a:r>
            <a:r>
              <a:rPr lang="en-GB" dirty="0"/>
              <a:t> TAN-</a:t>
            </a:r>
            <a:r>
              <a:rPr lang="en-GB" dirty="0" err="1"/>
              <a:t>Variante</a:t>
            </a:r>
            <a:r>
              <a:rPr lang="en-GB" dirty="0"/>
              <a:t> (TAN, </a:t>
            </a:r>
            <a:r>
              <a:rPr lang="en-GB" dirty="0" err="1"/>
              <a:t>iTAN</a:t>
            </a:r>
            <a:r>
              <a:rPr lang="en-GB" dirty="0"/>
              <a:t>, TAN-</a:t>
            </a:r>
            <a:r>
              <a:rPr lang="en-GB" dirty="0" err="1"/>
              <a:t>Generatoren</a:t>
            </a:r>
            <a:r>
              <a:rPr lang="en-GB" dirty="0"/>
              <a:t>, etc.), da bei </a:t>
            </a:r>
            <a:r>
              <a:rPr lang="en-GB" dirty="0" err="1"/>
              <a:t>diesem</a:t>
            </a:r>
            <a:r>
              <a:rPr lang="en-GB" dirty="0"/>
              <a:t> </a:t>
            </a:r>
            <a:r>
              <a:rPr lang="en-GB" dirty="0" err="1"/>
              <a:t>Bedrohungsszenario</a:t>
            </a:r>
            <a:r>
              <a:rPr lang="en-GB" dirty="0"/>
              <a:t> die </a:t>
            </a:r>
            <a:r>
              <a:rPr lang="en-GB" dirty="0" err="1"/>
              <a:t>korrekt</a:t>
            </a:r>
            <a:r>
              <a:rPr lang="en-GB" dirty="0"/>
              <a:t> vom </a:t>
            </a:r>
            <a:r>
              <a:rPr lang="en-GB" dirty="0" err="1"/>
              <a:t>Anwender</a:t>
            </a:r>
            <a:r>
              <a:rPr lang="en-GB" dirty="0"/>
              <a:t> </a:t>
            </a:r>
            <a:r>
              <a:rPr lang="en-GB" dirty="0" err="1"/>
              <a:t>durchgeführte</a:t>
            </a:r>
            <a:r>
              <a:rPr lang="en-GB" dirty="0"/>
              <a:t> </a:t>
            </a:r>
            <a:r>
              <a:rPr lang="en-GB" dirty="0" err="1"/>
              <a:t>Transaktion</a:t>
            </a:r>
            <a:r>
              <a:rPr lang="en-GB" dirty="0"/>
              <a:t> </a:t>
            </a:r>
            <a:r>
              <a:rPr lang="en-GB" dirty="0" err="1"/>
              <a:t>selbst</a:t>
            </a:r>
            <a:r>
              <a:rPr lang="en-GB" dirty="0"/>
              <a:t> </a:t>
            </a:r>
            <a:r>
              <a:rPr lang="en-GB" dirty="0" err="1"/>
              <a:t>manipuliert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. </a:t>
            </a:r>
          </a:p>
          <a:p>
            <a:pPr marL="339725" indent="-339725">
              <a:spcBef>
                <a:spcPts val="5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dirty="0"/>
              <a:t> </a:t>
            </a:r>
          </a:p>
          <a:p>
            <a:pPr marL="339725" indent="-339725"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dirty="0"/>
              <a:t>Die </a:t>
            </a:r>
            <a:r>
              <a:rPr lang="en-GB" dirty="0" err="1"/>
              <a:t>qualifizierte</a:t>
            </a:r>
            <a:r>
              <a:rPr lang="en-GB" dirty="0"/>
              <a:t> Signatur und die </a:t>
            </a:r>
            <a:r>
              <a:rPr lang="en-GB" dirty="0" err="1"/>
              <a:t>dafür</a:t>
            </a:r>
            <a:r>
              <a:rPr lang="en-GB" dirty="0"/>
              <a:t> </a:t>
            </a:r>
            <a:r>
              <a:rPr lang="en-GB" dirty="0" err="1"/>
              <a:t>einzusetzenden</a:t>
            </a:r>
            <a:r>
              <a:rPr lang="en-GB" dirty="0"/>
              <a:t> </a:t>
            </a:r>
            <a:r>
              <a:rPr lang="en-GB" dirty="0" err="1"/>
              <a:t>technischen</a:t>
            </a:r>
            <a:r>
              <a:rPr lang="en-GB" dirty="0"/>
              <a:t> </a:t>
            </a:r>
            <a:r>
              <a:rPr lang="en-GB" dirty="0" err="1"/>
              <a:t>Verfahren</a:t>
            </a:r>
            <a:r>
              <a:rPr lang="en-GB" dirty="0"/>
              <a:t> </a:t>
            </a:r>
            <a:r>
              <a:rPr lang="en-GB" dirty="0" err="1"/>
              <a:t>verhindern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Missbrauch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:</a:t>
            </a:r>
          </a:p>
          <a:p>
            <a:pPr marL="339725" indent="-339725">
              <a:spcBef>
                <a:spcPts val="5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dirty="0"/>
              <a:t> </a:t>
            </a:r>
          </a:p>
          <a:p>
            <a:pPr marL="739775" lvl="1" indent="-282575">
              <a:spcBef>
                <a:spcPts val="4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1800" dirty="0"/>
              <a:t>Eine </a:t>
            </a:r>
            <a:r>
              <a:rPr lang="en-GB" sz="1800" dirty="0" err="1"/>
              <a:t>Änderung</a:t>
            </a:r>
            <a:r>
              <a:rPr lang="en-GB" sz="1800" dirty="0"/>
              <a:t> der </a:t>
            </a:r>
            <a:r>
              <a:rPr lang="en-GB" sz="1800" dirty="0" err="1"/>
              <a:t>Daten</a:t>
            </a:r>
            <a:r>
              <a:rPr lang="en-GB" sz="1800" dirty="0"/>
              <a:t> ist </a:t>
            </a:r>
            <a:r>
              <a:rPr lang="en-GB" sz="1800" dirty="0" err="1"/>
              <a:t>durch</a:t>
            </a:r>
            <a:r>
              <a:rPr lang="en-GB" sz="1800" dirty="0"/>
              <a:t> die </a:t>
            </a:r>
            <a:r>
              <a:rPr lang="en-GB" sz="1800" dirty="0" err="1"/>
              <a:t>kryptografischen</a:t>
            </a:r>
            <a:r>
              <a:rPr lang="en-GB" sz="1800" dirty="0"/>
              <a:t> </a:t>
            </a:r>
            <a:r>
              <a:rPr lang="en-GB" sz="1800" dirty="0" err="1"/>
              <a:t>Verfahren</a:t>
            </a:r>
            <a:r>
              <a:rPr lang="en-GB" sz="1800" dirty="0"/>
              <a:t> (Hashing) </a:t>
            </a:r>
            <a:r>
              <a:rPr lang="en-GB" sz="1800" dirty="0" err="1"/>
              <a:t>ausgeschlossen</a:t>
            </a:r>
            <a:r>
              <a:rPr lang="en-GB" sz="1800" dirty="0"/>
              <a:t>. Die Signatur </a:t>
            </a:r>
            <a:r>
              <a:rPr lang="en-GB" sz="1800" dirty="0" err="1"/>
              <a:t>könnte</a:t>
            </a:r>
            <a:r>
              <a:rPr lang="en-GB" sz="1800" dirty="0"/>
              <a:t> </a:t>
            </a:r>
            <a:r>
              <a:rPr lang="en-GB" sz="1800" dirty="0" err="1"/>
              <a:t>nach</a:t>
            </a:r>
            <a:r>
              <a:rPr lang="en-GB" sz="1800" dirty="0"/>
              <a:t> einer Manipulation </a:t>
            </a:r>
            <a:r>
              <a:rPr lang="en-GB" sz="1800" dirty="0" err="1"/>
              <a:t>nicht</a:t>
            </a:r>
            <a:r>
              <a:rPr lang="en-GB" sz="1800" dirty="0"/>
              <a:t> </a:t>
            </a:r>
            <a:r>
              <a:rPr lang="en-GB" sz="1800" dirty="0" err="1"/>
              <a:t>mehr</a:t>
            </a:r>
            <a:r>
              <a:rPr lang="en-GB" sz="1800" dirty="0"/>
              <a:t> </a:t>
            </a:r>
            <a:r>
              <a:rPr lang="en-GB" sz="1800" dirty="0" err="1"/>
              <a:t>als</a:t>
            </a:r>
            <a:r>
              <a:rPr lang="en-GB" sz="1800" dirty="0"/>
              <a:t> </a:t>
            </a:r>
            <a:r>
              <a:rPr lang="en-GB" sz="1800" dirty="0" err="1"/>
              <a:t>gültig</a:t>
            </a:r>
            <a:r>
              <a:rPr lang="en-GB" sz="1800" dirty="0"/>
              <a:t> </a:t>
            </a:r>
            <a:r>
              <a:rPr lang="en-GB" sz="1800" dirty="0" err="1"/>
              <a:t>dargestellt</a:t>
            </a:r>
            <a:r>
              <a:rPr lang="en-GB" sz="1800" dirty="0"/>
              <a:t> </a:t>
            </a:r>
            <a:r>
              <a:rPr lang="en-GB" sz="1800" dirty="0" err="1"/>
              <a:t>werden</a:t>
            </a:r>
            <a:r>
              <a:rPr lang="en-GB" sz="1800" dirty="0"/>
              <a:t>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ABEA77-5F5B-ECE0-2DE9-D7DA7E9B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7</a:t>
            </a:fld>
            <a:endParaRPr lang="de-DE"/>
          </a:p>
        </p:txBody>
      </p:sp>
      <p:pic>
        <p:nvPicPr>
          <p:cNvPr id="6" name="Bildplatzhalter 8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8" y="1703129"/>
            <a:ext cx="6825112" cy="3191599"/>
          </a:xfrm>
          <a:prstGeom prst="roundRect">
            <a:avLst>
              <a:gd name="adj" fmla="val 3244"/>
            </a:avLst>
          </a:prstGeom>
        </p:spPr>
      </p:pic>
    </p:spTree>
    <p:extLst>
      <p:ext uri="{BB962C8B-B14F-4D97-AF65-F5344CB8AC3E}">
        <p14:creationId xmlns:p14="http://schemas.microsoft.com/office/powerpoint/2010/main" val="199933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EC975B-C8A2-B91B-940C-4E842156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Trojaner/Viren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0CE0F5-E74F-EC66-B3D4-40AE534EE03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77500" lnSpcReduction="20000"/>
          </a:bodyPr>
          <a:lstStyle/>
          <a:p>
            <a:pPr marL="339725" indent="-339725"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dirty="0" err="1"/>
              <a:t>Unter</a:t>
            </a:r>
            <a:r>
              <a:rPr lang="en-GB" dirty="0"/>
              <a:t> </a:t>
            </a:r>
            <a:r>
              <a:rPr lang="en-GB" dirty="0" err="1"/>
              <a:t>Trojaner</a:t>
            </a:r>
            <a:r>
              <a:rPr lang="en-GB" dirty="0"/>
              <a:t> ist </a:t>
            </a:r>
            <a:r>
              <a:rPr lang="en-GB" dirty="0" err="1"/>
              <a:t>zu</a:t>
            </a:r>
            <a:r>
              <a:rPr lang="en-GB" dirty="0"/>
              <a:t> verstehen, </a:t>
            </a:r>
            <a:r>
              <a:rPr lang="en-GB" dirty="0" err="1"/>
              <a:t>wenn</a:t>
            </a:r>
            <a:r>
              <a:rPr lang="en-GB" dirty="0"/>
              <a:t> eine </a:t>
            </a:r>
            <a:r>
              <a:rPr lang="en-GB" dirty="0" err="1"/>
              <a:t>Softwarekomponente</a:t>
            </a:r>
            <a:r>
              <a:rPr lang="en-GB" dirty="0"/>
              <a:t> auf </a:t>
            </a:r>
            <a:r>
              <a:rPr lang="en-GB" dirty="0" err="1"/>
              <a:t>einem</a:t>
            </a:r>
            <a:r>
              <a:rPr lang="en-GB" dirty="0"/>
              <a:t> PC </a:t>
            </a:r>
            <a:r>
              <a:rPr lang="en-GB" dirty="0" err="1"/>
              <a:t>unbemerkt</a:t>
            </a:r>
            <a:r>
              <a:rPr lang="en-GB" dirty="0"/>
              <a:t> vom </a:t>
            </a:r>
            <a:r>
              <a:rPr lang="en-GB" dirty="0" err="1"/>
              <a:t>Anwender</a:t>
            </a:r>
            <a:r>
              <a:rPr lang="en-GB" dirty="0"/>
              <a:t> </a:t>
            </a:r>
            <a:r>
              <a:rPr lang="en-GB" dirty="0" err="1"/>
              <a:t>installiert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 und </a:t>
            </a:r>
            <a:r>
              <a:rPr lang="en-GB" dirty="0" err="1"/>
              <a:t>diese</a:t>
            </a:r>
            <a:r>
              <a:rPr lang="en-GB" dirty="0"/>
              <a:t> </a:t>
            </a:r>
            <a:r>
              <a:rPr lang="en-GB" dirty="0" err="1"/>
              <a:t>Autorisierungsdaten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spähen</a:t>
            </a:r>
            <a:r>
              <a:rPr lang="en-GB" dirty="0"/>
              <a:t> und an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anderes</a:t>
            </a:r>
            <a:r>
              <a:rPr lang="en-GB" dirty="0"/>
              <a:t> </a:t>
            </a:r>
            <a:r>
              <a:rPr lang="en-GB" dirty="0" err="1"/>
              <a:t>Drittsystem</a:t>
            </a:r>
            <a:r>
              <a:rPr lang="en-GB" dirty="0"/>
              <a:t> </a:t>
            </a:r>
            <a:r>
              <a:rPr lang="en-GB" dirty="0" err="1"/>
              <a:t>übertragen</a:t>
            </a:r>
            <a:r>
              <a:rPr lang="en-GB" dirty="0"/>
              <a:t> </a:t>
            </a:r>
            <a:r>
              <a:rPr lang="en-GB" dirty="0" err="1"/>
              <a:t>kann</a:t>
            </a:r>
            <a:r>
              <a:rPr lang="en-GB" dirty="0"/>
              <a:t>. (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Manipulationen</a:t>
            </a:r>
            <a:r>
              <a:rPr lang="en-GB" dirty="0"/>
              <a:t> an </a:t>
            </a:r>
            <a:r>
              <a:rPr lang="en-GB" dirty="0" err="1"/>
              <a:t>installierter</a:t>
            </a:r>
            <a:r>
              <a:rPr lang="en-GB" dirty="0"/>
              <a:t> Software).</a:t>
            </a:r>
          </a:p>
          <a:p>
            <a:pPr marL="339725" indent="-339725">
              <a:spcBef>
                <a:spcPts val="5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endParaRPr lang="en-GB" dirty="0"/>
          </a:p>
          <a:p>
            <a:pPr marL="339725" indent="-339725">
              <a:spcBef>
                <a:spcPts val="5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dirty="0"/>
              <a:t>Die </a:t>
            </a:r>
            <a:r>
              <a:rPr lang="en-GB" dirty="0" err="1"/>
              <a:t>Erstellung</a:t>
            </a:r>
            <a:r>
              <a:rPr lang="en-GB" dirty="0"/>
              <a:t> </a:t>
            </a:r>
            <a:r>
              <a:rPr lang="en-GB" dirty="0" err="1"/>
              <a:t>qualifizierter</a:t>
            </a:r>
            <a:r>
              <a:rPr lang="en-GB" dirty="0"/>
              <a:t> </a:t>
            </a:r>
            <a:r>
              <a:rPr lang="en-GB" dirty="0" err="1"/>
              <a:t>Signaturen</a:t>
            </a:r>
            <a:r>
              <a:rPr lang="en-GB" dirty="0"/>
              <a:t> </a:t>
            </a:r>
            <a:r>
              <a:rPr lang="en-GB" dirty="0" err="1"/>
              <a:t>minimiert</a:t>
            </a:r>
            <a:r>
              <a:rPr lang="en-GB" dirty="0"/>
              <a:t> in </a:t>
            </a:r>
            <a:r>
              <a:rPr lang="en-GB" dirty="0" err="1"/>
              <a:t>diesem</a:t>
            </a:r>
            <a:r>
              <a:rPr lang="en-GB" dirty="0"/>
              <a:t> Falle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folgende</a:t>
            </a:r>
            <a:r>
              <a:rPr lang="en-GB" dirty="0"/>
              <a:t> </a:t>
            </a:r>
            <a:r>
              <a:rPr lang="en-GB" dirty="0" err="1"/>
              <a:t>Elemente</a:t>
            </a:r>
            <a:r>
              <a:rPr lang="en-GB" dirty="0"/>
              <a:t> das </a:t>
            </a:r>
            <a:r>
              <a:rPr lang="en-GB" dirty="0" err="1"/>
              <a:t>Risiko</a:t>
            </a:r>
            <a:r>
              <a:rPr lang="en-GB" dirty="0"/>
              <a:t>:</a:t>
            </a:r>
          </a:p>
          <a:p>
            <a:pPr marL="339725" indent="-339725">
              <a:spcBef>
                <a:spcPts val="5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dirty="0"/>
              <a:t> </a:t>
            </a:r>
          </a:p>
          <a:p>
            <a:pPr marL="739775" lvl="1" indent="-282575">
              <a:spcBef>
                <a:spcPts val="4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1800" dirty="0" err="1"/>
              <a:t>Signaturerstellungsdaten</a:t>
            </a:r>
            <a:r>
              <a:rPr lang="en-GB" sz="1800" dirty="0"/>
              <a:t> in Web </a:t>
            </a:r>
            <a:r>
              <a:rPr lang="en-GB" sz="1800" dirty="0" err="1"/>
              <a:t>Applikation</a:t>
            </a:r>
            <a:endParaRPr lang="en-GB" sz="1800" dirty="0"/>
          </a:p>
          <a:p>
            <a:pPr marL="739775" lvl="1" indent="-282575">
              <a:spcBef>
                <a:spcPts val="4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1800" dirty="0" err="1"/>
              <a:t>Hashwertberechnung</a:t>
            </a:r>
            <a:r>
              <a:rPr lang="en-GB" sz="1800" dirty="0"/>
              <a:t> und </a:t>
            </a:r>
            <a:r>
              <a:rPr lang="en-GB" sz="1800" dirty="0" err="1"/>
              <a:t>Signatur</a:t>
            </a:r>
            <a:r>
              <a:rPr lang="en-GB" sz="1800" dirty="0"/>
              <a:t> in A-Trust RZ</a:t>
            </a:r>
          </a:p>
          <a:p>
            <a:pPr marL="739775" lvl="1" indent="-282575">
              <a:spcBef>
                <a:spcPts val="4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1800" dirty="0" err="1"/>
              <a:t>Zweiter</a:t>
            </a:r>
            <a:r>
              <a:rPr lang="en-GB" sz="1800" dirty="0"/>
              <a:t> </a:t>
            </a:r>
            <a:r>
              <a:rPr lang="en-GB" sz="1800" dirty="0" err="1"/>
              <a:t>Faktor</a:t>
            </a:r>
            <a:r>
              <a:rPr lang="en-GB" sz="1800" dirty="0"/>
              <a:t> auf </a:t>
            </a:r>
            <a:r>
              <a:rPr lang="en-GB" sz="1800" dirty="0" err="1"/>
              <a:t>anderem</a:t>
            </a:r>
            <a:r>
              <a:rPr lang="en-GB" sz="1800" dirty="0"/>
              <a:t> </a:t>
            </a:r>
            <a:r>
              <a:rPr lang="en-GB" sz="1800" dirty="0" err="1"/>
              <a:t>Gerät</a:t>
            </a:r>
            <a:r>
              <a:rPr lang="en-GB" sz="1800" dirty="0"/>
              <a:t> (App, SMS TAN, FIDO Token, </a:t>
            </a:r>
            <a:r>
              <a:rPr lang="en-GB" sz="1800" dirty="0" err="1"/>
              <a:t>Signaturkarte</a:t>
            </a:r>
            <a:r>
              <a:rPr lang="en-GB" sz="1800" dirty="0"/>
              <a:t>)</a:t>
            </a:r>
          </a:p>
          <a:p>
            <a:pPr marL="739775" lvl="1" indent="-282575">
              <a:spcBef>
                <a:spcPts val="45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1800" dirty="0"/>
              <a:t>Die </a:t>
            </a:r>
            <a:r>
              <a:rPr lang="en-GB" sz="1800" dirty="0" err="1"/>
              <a:t>Funktionsweise</a:t>
            </a:r>
            <a:r>
              <a:rPr lang="en-GB" sz="1800" dirty="0"/>
              <a:t> der </a:t>
            </a:r>
            <a:r>
              <a:rPr lang="en-GB" sz="1800" dirty="0" err="1"/>
              <a:t>Anzeigesoftware</a:t>
            </a:r>
            <a:r>
              <a:rPr lang="en-GB" sz="1800" dirty="0"/>
              <a:t> (Secure Viewer) </a:t>
            </a:r>
            <a:r>
              <a:rPr lang="en-GB" sz="1800" dirty="0" err="1"/>
              <a:t>zeigt</a:t>
            </a:r>
            <a:r>
              <a:rPr lang="en-GB" sz="1800" dirty="0"/>
              <a:t> </a:t>
            </a:r>
            <a:r>
              <a:rPr lang="en-GB" sz="1800" dirty="0" err="1"/>
              <a:t>sowohl</a:t>
            </a:r>
            <a:r>
              <a:rPr lang="en-GB" sz="1800" dirty="0"/>
              <a:t> vor </a:t>
            </a:r>
            <a:r>
              <a:rPr lang="en-GB" sz="1800" dirty="0" err="1"/>
              <a:t>dem</a:t>
            </a:r>
            <a:r>
              <a:rPr lang="en-GB" sz="1800" dirty="0"/>
              <a:t> </a:t>
            </a:r>
            <a:r>
              <a:rPr lang="en-GB" sz="1800" dirty="0" err="1"/>
              <a:t>Signaturvorgang</a:t>
            </a:r>
            <a:r>
              <a:rPr lang="en-GB" sz="1800" dirty="0"/>
              <a:t> </a:t>
            </a:r>
            <a:r>
              <a:rPr lang="en-GB" sz="1800" dirty="0" err="1"/>
              <a:t>als</a:t>
            </a:r>
            <a:r>
              <a:rPr lang="en-GB" sz="1800" dirty="0"/>
              <a:t> </a:t>
            </a:r>
            <a:r>
              <a:rPr lang="en-GB" sz="1800" dirty="0" err="1"/>
              <a:t>auch</a:t>
            </a:r>
            <a:r>
              <a:rPr lang="en-GB" sz="1800" dirty="0"/>
              <a:t> </a:t>
            </a:r>
            <a:r>
              <a:rPr lang="en-GB" sz="1800" dirty="0" err="1"/>
              <a:t>nach</a:t>
            </a:r>
            <a:r>
              <a:rPr lang="en-GB" sz="1800" dirty="0"/>
              <a:t> </a:t>
            </a:r>
            <a:r>
              <a:rPr lang="en-GB" sz="1800" dirty="0" err="1"/>
              <a:t>dem</a:t>
            </a:r>
            <a:r>
              <a:rPr lang="en-GB" sz="1800" dirty="0"/>
              <a:t> </a:t>
            </a:r>
            <a:r>
              <a:rPr lang="en-GB" sz="1800" dirty="0" err="1"/>
              <a:t>Signieren</a:t>
            </a:r>
            <a:r>
              <a:rPr lang="en-GB" sz="1800" dirty="0"/>
              <a:t> die </a:t>
            </a:r>
            <a:r>
              <a:rPr lang="en-GB" sz="1800" dirty="0" err="1"/>
              <a:t>unterzeichneten</a:t>
            </a:r>
            <a:r>
              <a:rPr lang="en-GB" sz="1800" dirty="0"/>
              <a:t> </a:t>
            </a:r>
            <a:r>
              <a:rPr lang="en-GB" sz="1800" dirty="0" err="1"/>
              <a:t>Daten</a:t>
            </a:r>
            <a:r>
              <a:rPr lang="en-GB" sz="1800" dirty="0"/>
              <a:t> an.</a:t>
            </a:r>
            <a:r>
              <a:rPr lang="en-GB" altLang="de-DE" sz="1800" dirty="0"/>
              <a:t>)</a:t>
            </a:r>
            <a:r>
              <a:rPr lang="ar-SA" altLang="de-DE" sz="1800" dirty="0"/>
              <a:t>‏</a:t>
            </a:r>
            <a:endParaRPr lang="de-AT" alt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1FD81B1-0D67-3098-6563-5239894F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8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52" y="1905000"/>
            <a:ext cx="4827838" cy="3191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35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1190F5C-E645-6015-EFEF-B6065F40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FC69D54-4F77-B030-9316-72EF718D75F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0526" b="20526"/>
          <a:stretch/>
        </p:blipFill>
        <p:spPr>
          <a:xfrm>
            <a:off x="698479" y="556858"/>
            <a:ext cx="10668644" cy="4198188"/>
          </a:xfr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8D7B7CFE-F834-C8AA-416E-81686F9E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04" y="762000"/>
            <a:ext cx="10655417" cy="762000"/>
          </a:xfrm>
        </p:spPr>
        <p:txBody>
          <a:bodyPr/>
          <a:lstStyle/>
          <a:p>
            <a:r>
              <a:rPr lang="de-AT" altLang="de-DE" dirty="0"/>
              <a:t>Zusammenfassung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486400" y="1524000"/>
            <a:ext cx="6096000" cy="26530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de-DE" altLang="de-DE" sz="2200" dirty="0">
                <a:solidFill>
                  <a:schemeClr val="tx2"/>
                </a:solidFill>
                <a:latin typeface="Verdana" panose="020B0604030504040204" pitchFamily="34" charset="0"/>
              </a:rPr>
              <a:t>Hauptkritikpunkte am Informationsaustausch per Internet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en-US" altLang="de-DE" dirty="0" err="1">
                <a:latin typeface="Verdana" panose="020B0604030504040204" pitchFamily="34" charset="0"/>
              </a:rPr>
              <a:t>Daten</a:t>
            </a:r>
            <a:r>
              <a:rPr lang="en-US" altLang="de-DE" dirty="0">
                <a:latin typeface="Verdana" panose="020B0604030504040204" pitchFamily="34" charset="0"/>
              </a:rPr>
              <a:t> </a:t>
            </a:r>
            <a:r>
              <a:rPr lang="en-US" altLang="de-DE" dirty="0" err="1">
                <a:latin typeface="Verdana" panose="020B0604030504040204" pitchFamily="34" charset="0"/>
              </a:rPr>
              <a:t>werden</a:t>
            </a:r>
            <a:r>
              <a:rPr lang="en-US" altLang="de-DE" dirty="0">
                <a:latin typeface="Verdana" panose="020B0604030504040204" pitchFamily="34" charset="0"/>
              </a:rPr>
              <a:t> </a:t>
            </a:r>
            <a:r>
              <a:rPr lang="en-US" altLang="de-DE" dirty="0" err="1">
                <a:latin typeface="Verdana" panose="020B0604030504040204" pitchFamily="34" charset="0"/>
              </a:rPr>
              <a:t>unerlaubt</a:t>
            </a:r>
            <a:r>
              <a:rPr lang="en-US" altLang="de-DE" dirty="0">
                <a:latin typeface="Verdana" panose="020B0604030504040204" pitchFamily="34" charset="0"/>
              </a:rPr>
              <a:t> </a:t>
            </a:r>
            <a:r>
              <a:rPr lang="en-US" altLang="de-DE" dirty="0" err="1">
                <a:latin typeface="Verdana" panose="020B0604030504040204" pitchFamily="34" charset="0"/>
              </a:rPr>
              <a:t>mitgelesen</a:t>
            </a:r>
            <a:r>
              <a:rPr lang="en-US" altLang="de-DE" dirty="0">
                <a:latin typeface="Verdana" panose="020B0604030504040204" pitchFamily="34" charset="0"/>
              </a:rPr>
              <a:t> 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en-US" altLang="de-DE" dirty="0" err="1">
                <a:latin typeface="Verdana" panose="020B0604030504040204" pitchFamily="34" charset="0"/>
              </a:rPr>
              <a:t>Informationen</a:t>
            </a:r>
            <a:r>
              <a:rPr lang="en-US" altLang="de-DE" dirty="0">
                <a:latin typeface="Verdana" panose="020B0604030504040204" pitchFamily="34" charset="0"/>
              </a:rPr>
              <a:t> </a:t>
            </a:r>
            <a:r>
              <a:rPr lang="en-US" altLang="de-DE" dirty="0" err="1">
                <a:latin typeface="Verdana" panose="020B0604030504040204" pitchFamily="34" charset="0"/>
              </a:rPr>
              <a:t>werden</a:t>
            </a:r>
            <a:r>
              <a:rPr lang="en-US" altLang="de-DE" dirty="0">
                <a:latin typeface="Verdana" panose="020B0604030504040204" pitchFamily="34" charset="0"/>
              </a:rPr>
              <a:t> </a:t>
            </a:r>
            <a:r>
              <a:rPr lang="en-US" altLang="de-DE" dirty="0" err="1">
                <a:latin typeface="Verdana" panose="020B0604030504040204" pitchFamily="34" charset="0"/>
              </a:rPr>
              <a:t>ge</a:t>
            </a:r>
            <a:r>
              <a:rPr lang="en-US" altLang="de-DE" dirty="0">
                <a:latin typeface="Verdana" panose="020B0604030504040204" pitchFamily="34" charset="0"/>
              </a:rPr>
              <a:t>- oder </a:t>
            </a:r>
            <a:r>
              <a:rPr lang="en-US" altLang="de-DE" dirty="0" err="1">
                <a:latin typeface="Verdana" panose="020B0604030504040204" pitchFamily="34" charset="0"/>
              </a:rPr>
              <a:t>verfälscht</a:t>
            </a:r>
            <a:endParaRPr lang="en-US" altLang="de-DE" dirty="0">
              <a:latin typeface="Verdana" panose="020B0604030504040204" pitchFamily="34" charset="0"/>
            </a:endParaRP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en-US" altLang="de-DE" dirty="0">
                <a:latin typeface="Verdana" panose="020B0604030504040204" pitchFamily="34" charset="0"/>
              </a:rPr>
              <a:t>Der </a:t>
            </a:r>
            <a:r>
              <a:rPr lang="en-US" altLang="de-DE" dirty="0" err="1">
                <a:latin typeface="Verdana" panose="020B0604030504040204" pitchFamily="34" charset="0"/>
              </a:rPr>
              <a:t>Absender</a:t>
            </a:r>
            <a:r>
              <a:rPr lang="en-US" altLang="de-DE" dirty="0">
                <a:latin typeface="Verdana" panose="020B0604030504040204" pitchFamily="34" charset="0"/>
              </a:rPr>
              <a:t> </a:t>
            </a:r>
            <a:r>
              <a:rPr lang="en-US" altLang="de-DE" dirty="0" err="1">
                <a:latin typeface="Verdana" panose="020B0604030504040204" pitchFamily="34" charset="0"/>
              </a:rPr>
              <a:t>streitet</a:t>
            </a:r>
            <a:r>
              <a:rPr lang="en-US" altLang="de-DE" dirty="0">
                <a:latin typeface="Verdana" panose="020B0604030504040204" pitchFamily="34" charset="0"/>
              </a:rPr>
              <a:t> ab, eine </a:t>
            </a:r>
            <a:r>
              <a:rPr lang="en-US" altLang="de-DE" dirty="0" err="1">
                <a:latin typeface="Verdana" panose="020B0604030504040204" pitchFamily="34" charset="0"/>
              </a:rPr>
              <a:t>Nachricht</a:t>
            </a:r>
            <a:r>
              <a:rPr lang="en-US" altLang="de-DE" dirty="0">
                <a:latin typeface="Verdana" panose="020B0604030504040204" pitchFamily="34" charset="0"/>
              </a:rPr>
              <a:t> </a:t>
            </a:r>
            <a:r>
              <a:rPr lang="en-US" altLang="de-DE" dirty="0" err="1">
                <a:latin typeface="Verdana" panose="020B0604030504040204" pitchFamily="34" charset="0"/>
              </a:rPr>
              <a:t>gesendet</a:t>
            </a:r>
            <a:r>
              <a:rPr lang="en-US" altLang="de-DE" dirty="0">
                <a:latin typeface="Verdana" panose="020B0604030504040204" pitchFamily="34" charset="0"/>
              </a:rPr>
              <a:t> </a:t>
            </a:r>
            <a:r>
              <a:rPr lang="en-US" altLang="de-DE" dirty="0" err="1">
                <a:latin typeface="Verdana" panose="020B0604030504040204" pitchFamily="34" charset="0"/>
              </a:rPr>
              <a:t>zu</a:t>
            </a:r>
            <a:r>
              <a:rPr lang="en-US" altLang="de-DE" dirty="0">
                <a:latin typeface="Verdana" panose="020B0604030504040204" pitchFamily="34" charset="0"/>
              </a:rPr>
              <a:t> </a:t>
            </a:r>
            <a:r>
              <a:rPr lang="en-US" altLang="de-DE" dirty="0" err="1">
                <a:latin typeface="Verdana" panose="020B0604030504040204" pitchFamily="34" charset="0"/>
              </a:rPr>
              <a:t>haben</a:t>
            </a:r>
            <a:endParaRPr lang="en-US" altLang="de-DE" dirty="0">
              <a:latin typeface="Verdana" panose="020B0604030504040204" pitchFamily="34" charset="0"/>
            </a:endParaRP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en-US" altLang="de-DE" dirty="0">
                <a:latin typeface="Verdana" panose="020B0604030504040204" pitchFamily="34" charset="0"/>
              </a:rPr>
              <a:t>Der </a:t>
            </a:r>
            <a:r>
              <a:rPr lang="en-US" altLang="de-DE" dirty="0" err="1">
                <a:latin typeface="Verdana" panose="020B0604030504040204" pitchFamily="34" charset="0"/>
              </a:rPr>
              <a:t>Absender</a:t>
            </a:r>
            <a:r>
              <a:rPr lang="en-US" altLang="de-DE" dirty="0">
                <a:latin typeface="Verdana" panose="020B0604030504040204" pitchFamily="34" charset="0"/>
              </a:rPr>
              <a:t> einer </a:t>
            </a:r>
            <a:r>
              <a:rPr lang="en-US" altLang="de-DE" dirty="0" err="1">
                <a:latin typeface="Verdana" panose="020B0604030504040204" pitchFamily="34" charset="0"/>
              </a:rPr>
              <a:t>Nachricht</a:t>
            </a:r>
            <a:r>
              <a:rPr lang="en-US" altLang="de-DE" dirty="0">
                <a:latin typeface="Verdana" panose="020B0604030504040204" pitchFamily="34" charset="0"/>
              </a:rPr>
              <a:t> ist </a:t>
            </a:r>
            <a:r>
              <a:rPr lang="en-US" altLang="de-DE" dirty="0" err="1">
                <a:latin typeface="Verdana" panose="020B0604030504040204" pitchFamily="34" charset="0"/>
              </a:rPr>
              <a:t>nicht</a:t>
            </a:r>
            <a:r>
              <a:rPr lang="en-US" altLang="de-DE" dirty="0">
                <a:latin typeface="Verdana" panose="020B0604030504040204" pitchFamily="34" charset="0"/>
              </a:rPr>
              <a:t> </a:t>
            </a:r>
            <a:r>
              <a:rPr lang="en-US" altLang="de-DE" dirty="0" err="1">
                <a:latin typeface="Verdana" panose="020B0604030504040204" pitchFamily="34" charset="0"/>
              </a:rPr>
              <a:t>eruierbar</a:t>
            </a:r>
            <a:endParaRPr lang="en-US" altLang="de-DE" dirty="0">
              <a:latin typeface="Verdan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783531" y="4827902"/>
            <a:ext cx="280595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altLang="de-DE" b="1" dirty="0">
                <a:latin typeface="Verdana" panose="020B0604030504040204" pitchFamily="34" charset="0"/>
              </a:rPr>
              <a:t>(Vertraulichkeit)</a:t>
            </a:r>
          </a:p>
          <a:p>
            <a:pPr lvl="1">
              <a:buFontTx/>
              <a:buChar char="–"/>
            </a:pPr>
            <a:r>
              <a:rPr lang="de-AT" altLang="de-DE" sz="1600" dirty="0">
                <a:latin typeface="Verdana" panose="020B0604030504040204" pitchFamily="34" charset="0"/>
              </a:rPr>
              <a:t>Halte es Geheim!</a:t>
            </a:r>
          </a:p>
          <a:p>
            <a:pPr lvl="1">
              <a:buFontTx/>
              <a:buChar char="–"/>
            </a:pPr>
            <a:r>
              <a:rPr lang="de-AT" altLang="de-DE" sz="1600" dirty="0">
                <a:latin typeface="Verdana" panose="020B0604030504040204" pitchFamily="34" charset="0"/>
              </a:rPr>
              <a:t>Verschlüsselung</a:t>
            </a:r>
          </a:p>
          <a:p>
            <a:br>
              <a:rPr lang="de-AT" altLang="de-DE" b="1" dirty="0">
                <a:latin typeface="Verdana" panose="020B0604030504040204" pitchFamily="34" charset="0"/>
              </a:rPr>
            </a:br>
            <a:r>
              <a:rPr lang="en-GB" altLang="de-DE" b="1" dirty="0" err="1">
                <a:latin typeface="Verdana" panose="020B0604030504040204" pitchFamily="34" charset="0"/>
              </a:rPr>
              <a:t>Authenti</a:t>
            </a:r>
            <a:r>
              <a:rPr lang="de-AT" altLang="de-DE" b="1" dirty="0" err="1">
                <a:latin typeface="Verdana" panose="020B0604030504040204" pitchFamily="34" charset="0"/>
              </a:rPr>
              <a:t>fizierung</a:t>
            </a:r>
            <a:endParaRPr lang="en-GB" altLang="de-DE" b="1" dirty="0">
              <a:latin typeface="Verdana" panose="020B0604030504040204" pitchFamily="34" charset="0"/>
            </a:endParaRPr>
          </a:p>
          <a:p>
            <a:pPr lvl="1">
              <a:buFontTx/>
              <a:buChar char="–"/>
            </a:pPr>
            <a:r>
              <a:rPr lang="de-AT" altLang="de-DE" sz="1600" dirty="0">
                <a:latin typeface="Verdana" panose="020B0604030504040204" pitchFamily="34" charset="0"/>
              </a:rPr>
              <a:t>Wer bist Du?</a:t>
            </a:r>
            <a:endParaRPr lang="en-GB" altLang="de-DE" sz="1600" dirty="0">
              <a:latin typeface="Verdana" panose="020B0604030504040204" pitchFamily="34" charset="0"/>
            </a:endParaRPr>
          </a:p>
          <a:p>
            <a:pPr lvl="1">
              <a:buFontTx/>
              <a:buChar char="–"/>
            </a:pPr>
            <a:r>
              <a:rPr lang="de-AT" altLang="de-DE" sz="1600" dirty="0">
                <a:latin typeface="Verdana" panose="020B0604030504040204" pitchFamily="34" charset="0"/>
              </a:rPr>
              <a:t>D</a:t>
            </a:r>
            <a:r>
              <a:rPr lang="en-GB" altLang="de-DE" sz="1600" dirty="0" err="1">
                <a:latin typeface="Verdana" panose="020B0604030504040204" pitchFamily="34" charset="0"/>
              </a:rPr>
              <a:t>igital</a:t>
            </a:r>
            <a:r>
              <a:rPr lang="de-AT" altLang="de-DE" sz="1600" dirty="0">
                <a:latin typeface="Verdana" panose="020B0604030504040204" pitchFamily="34" charset="0"/>
              </a:rPr>
              <a:t>e</a:t>
            </a:r>
            <a:r>
              <a:rPr lang="en-GB" altLang="de-DE" sz="1600" dirty="0">
                <a:latin typeface="Verdana" panose="020B0604030504040204" pitchFamily="34" charset="0"/>
              </a:rPr>
              <a:t> </a:t>
            </a:r>
            <a:r>
              <a:rPr lang="de-AT" altLang="de-DE" sz="1600" dirty="0">
                <a:latin typeface="Verdana" panose="020B0604030504040204" pitchFamily="34" charset="0"/>
              </a:rPr>
              <a:t>S</a:t>
            </a:r>
            <a:r>
              <a:rPr lang="en-GB" altLang="de-DE" sz="1600" dirty="0" err="1">
                <a:latin typeface="Verdana" panose="020B0604030504040204" pitchFamily="34" charset="0"/>
              </a:rPr>
              <a:t>ignatur</a:t>
            </a:r>
            <a:endParaRPr lang="en-GB" altLang="de-DE" sz="2000" dirty="0">
              <a:latin typeface="Verdana" panose="020B060403050404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284844" y="4807878"/>
            <a:ext cx="369345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altLang="de-DE" b="1" dirty="0">
                <a:latin typeface="Verdana" panose="020B0604030504040204" pitchFamily="34" charset="0"/>
              </a:rPr>
              <a:t>Daten Integrität</a:t>
            </a:r>
          </a:p>
          <a:p>
            <a:pPr lvl="1">
              <a:buFontTx/>
              <a:buChar char="–"/>
            </a:pPr>
            <a:r>
              <a:rPr lang="de-AT" altLang="de-DE" sz="1600" dirty="0">
                <a:latin typeface="Verdana" panose="020B0604030504040204" pitchFamily="34" charset="0"/>
              </a:rPr>
              <a:t>Ändere meine Daten nicht</a:t>
            </a:r>
            <a:r>
              <a:rPr lang="de-DE" altLang="de-DE" sz="1600" dirty="0">
                <a:latin typeface="Verdana" panose="020B0604030504040204" pitchFamily="34" charset="0"/>
              </a:rPr>
              <a:t>!</a:t>
            </a:r>
            <a:endParaRPr lang="de-AT" altLang="de-DE" sz="1600" dirty="0">
              <a:latin typeface="Verdana" panose="020B0604030504040204" pitchFamily="34" charset="0"/>
            </a:endParaRPr>
          </a:p>
          <a:p>
            <a:pPr lvl="1">
              <a:buFontTx/>
              <a:buChar char="–"/>
            </a:pPr>
            <a:r>
              <a:rPr lang="de-AT" altLang="de-DE" sz="1600" dirty="0">
                <a:latin typeface="Verdana" panose="020B0604030504040204" pitchFamily="34" charset="0"/>
              </a:rPr>
              <a:t>Digitale Signatur</a:t>
            </a:r>
          </a:p>
          <a:p>
            <a:br>
              <a:rPr lang="de-AT" altLang="de-DE" b="1" dirty="0">
                <a:latin typeface="Verdana" panose="020B0604030504040204" pitchFamily="34" charset="0"/>
              </a:rPr>
            </a:br>
            <a:r>
              <a:rPr lang="de-AT" altLang="de-DE" b="1" dirty="0">
                <a:latin typeface="Verdana" panose="020B0604030504040204" pitchFamily="34" charset="0"/>
              </a:rPr>
              <a:t>Non-repudiation</a:t>
            </a:r>
            <a:endParaRPr lang="de-AT" altLang="de-DE" i="1" dirty="0">
              <a:latin typeface="Verdana" panose="020B0604030504040204" pitchFamily="34" charset="0"/>
            </a:endParaRPr>
          </a:p>
          <a:p>
            <a:pPr lvl="1">
              <a:buFontTx/>
              <a:buChar char="–"/>
            </a:pPr>
            <a:r>
              <a:rPr lang="de-AT" altLang="de-DE" sz="1600" dirty="0">
                <a:latin typeface="Verdana" panose="020B0604030504040204" pitchFamily="34" charset="0"/>
              </a:rPr>
              <a:t>Halte Deine Versprechen!</a:t>
            </a:r>
          </a:p>
          <a:p>
            <a:pPr lvl="1">
              <a:buFontTx/>
              <a:buChar char="–"/>
            </a:pPr>
            <a:r>
              <a:rPr lang="de-AT" altLang="de-DE" sz="1600" dirty="0">
                <a:latin typeface="Verdana" panose="020B0604030504040204" pitchFamily="34" charset="0"/>
              </a:rPr>
              <a:t>Digitale Signatur</a:t>
            </a:r>
            <a:endParaRPr lang="en-GB" altLang="de-DE" sz="2000" dirty="0">
              <a:latin typeface="Verdana" panose="020B060403050404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863386" y="4780684"/>
            <a:ext cx="339806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de-AT" altLang="de-DE" b="1" dirty="0">
                <a:latin typeface="Verdana" panose="020B0604030504040204" pitchFamily="34" charset="0"/>
              </a:rPr>
              <a:t>Nachvollziehbarkeit</a:t>
            </a:r>
          </a:p>
          <a:p>
            <a:pPr>
              <a:spcBef>
                <a:spcPct val="20000"/>
              </a:spcBef>
            </a:pPr>
            <a:r>
              <a:rPr lang="de-AT" altLang="de-DE" dirty="0">
                <a:latin typeface="Verdana" panose="020B0604030504040204" pitchFamily="34" charset="0"/>
              </a:rPr>
              <a:t>Man kann beweisen, dass sich jemand eingeloggt hat</a:t>
            </a:r>
            <a:endParaRPr lang="en-GB" alt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47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-trust">
      <a:dk1>
        <a:srgbClr val="000000"/>
      </a:dk1>
      <a:lt1>
        <a:srgbClr val="FFFFFF"/>
      </a:lt1>
      <a:dk2>
        <a:srgbClr val="44546A"/>
      </a:dk2>
      <a:lt2>
        <a:srgbClr val="DADDE2"/>
      </a:lt2>
      <a:accent1>
        <a:srgbClr val="DA0007"/>
      </a:accent1>
      <a:accent2>
        <a:srgbClr val="EB4B32"/>
      </a:accent2>
      <a:accent3>
        <a:srgbClr val="626E7C"/>
      </a:accent3>
      <a:accent4>
        <a:srgbClr val="69788C"/>
      </a:accent4>
      <a:accent5>
        <a:srgbClr val="8C9AAA"/>
      </a:accent5>
      <a:accent6>
        <a:srgbClr val="C7CCD3"/>
      </a:accent6>
      <a:hlink>
        <a:srgbClr val="1478C8"/>
      </a:hlink>
      <a:folHlink>
        <a:srgbClr val="0E58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5fd1cd-2428-4526-8069-26b9c4220052" xsi:nil="true"/>
    <lcf76f155ced4ddcb4097134ff3c332f xmlns="f7d65bfd-76d6-4f3a-a4de-c1bc467aeb5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41AC125083FF43AD67A3F339199092" ma:contentTypeVersion="14" ma:contentTypeDescription="Ein neues Dokument erstellen." ma:contentTypeScope="" ma:versionID="7e02e92273011bd8c286dfe0b69b01a3">
  <xsd:schema xmlns:xsd="http://www.w3.org/2001/XMLSchema" xmlns:xs="http://www.w3.org/2001/XMLSchema" xmlns:p="http://schemas.microsoft.com/office/2006/metadata/properties" xmlns:ns2="f7d65bfd-76d6-4f3a-a4de-c1bc467aeb54" xmlns:ns3="405fd1cd-2428-4526-8069-26b9c4220052" targetNamespace="http://schemas.microsoft.com/office/2006/metadata/properties" ma:root="true" ma:fieldsID="bfe3d405b96e83fb199d8d68377a6a8c" ns2:_="" ns3:_="">
    <xsd:import namespace="f7d65bfd-76d6-4f3a-a4de-c1bc467aeb54"/>
    <xsd:import namespace="405fd1cd-2428-4526-8069-26b9c42200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65bfd-76d6-4f3a-a4de-c1bc467aeb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539ce938-4dcf-42ff-9799-685b93768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fd1cd-2428-4526-8069-26b9c422005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8721203-cfed-4d14-8480-092489962225}" ma:internalName="TaxCatchAll" ma:showField="CatchAllData" ma:web="405fd1cd-2428-4526-8069-26b9c42200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09EEB2-B705-4FA8-8AA5-FA6F2E5C0A5F}">
  <ds:schemaRefs>
    <ds:schemaRef ds:uri="http://purl.org/dc/elements/1.1/"/>
    <ds:schemaRef ds:uri="405fd1cd-2428-4526-8069-26b9c4220052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7d65bfd-76d6-4f3a-a4de-c1bc467aeb5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A8F2779-8B49-4969-B99C-6EB6EC6A69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d65bfd-76d6-4f3a-a4de-c1bc467aeb54"/>
    <ds:schemaRef ds:uri="405fd1cd-2428-4526-8069-26b9c42200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B3B561-70EE-407D-9A5A-F8C9F7281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Breitbild</PresentationFormat>
  <Paragraphs>226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Arial</vt:lpstr>
      <vt:lpstr>Calibri</vt:lpstr>
      <vt:lpstr>Roboto</vt:lpstr>
      <vt:lpstr>Roboto Medium</vt:lpstr>
      <vt:lpstr>Systemschrift Normal</vt:lpstr>
      <vt:lpstr>Verdana</vt:lpstr>
      <vt:lpstr>Wingdings</vt:lpstr>
      <vt:lpstr>Office</vt:lpstr>
      <vt:lpstr>RO- Workshop</vt:lpstr>
      <vt:lpstr>ÜBERBLICK</vt:lpstr>
      <vt:lpstr>Digitale Signatur (~1997)</vt:lpstr>
      <vt:lpstr>Glossar</vt:lpstr>
      <vt:lpstr>Internetkriminalität</vt:lpstr>
      <vt:lpstr>Phishing </vt:lpstr>
      <vt:lpstr>Man in the Middle</vt:lpstr>
      <vt:lpstr>Trojaner/Viren</vt:lpstr>
      <vt:lpstr>Zusammenfassung</vt:lpstr>
      <vt:lpstr>TECHNIK</vt:lpstr>
      <vt:lpstr>Das digitale Zertifikat</vt:lpstr>
      <vt:lpstr>Funktionsweise digitale Signatur</vt:lpstr>
      <vt:lpstr>Dienste des Trust Centers</vt:lpstr>
      <vt:lpstr>RECHT</vt:lpstr>
      <vt:lpstr>Qualifizierte Signatur bietet</vt:lpstr>
      <vt:lpstr>Zertifikate via EU-Identity/xIdentity</vt:lpstr>
      <vt:lpstr>Handling</vt:lpstr>
      <vt:lpstr>Zertifikatsgültigkeit</vt:lpstr>
      <vt:lpstr>Österreichische Handy-Signatur bzw. ID Austria</vt:lpstr>
      <vt:lpstr>Aktivierung</vt:lpstr>
      <vt:lpstr>Aktivierungsarten</vt:lpstr>
      <vt:lpstr>Vorbereitung RO Aktivierung</vt:lpstr>
      <vt:lpstr>Dateneingabe</vt:lpstr>
      <vt:lpstr>Erfordernisse an qualifiziertes Zertifikat</vt:lpstr>
      <vt:lpstr>Unterrichtung</vt:lpstr>
      <vt:lpstr>FAQ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Online-Sorglos-Paket</dc:title>
  <dc:creator>Florian Hulan</dc:creator>
  <cp:lastModifiedBy>Robert Lutterschmidt</cp:lastModifiedBy>
  <cp:revision>29</cp:revision>
  <dcterms:created xsi:type="dcterms:W3CDTF">2022-08-04T06:45:02Z</dcterms:created>
  <dcterms:modified xsi:type="dcterms:W3CDTF">2023-11-15T08:44:22Z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0x010100EB41AC125083FF43AD67A3F339199092</vt:lpwstr>
  </property>
  <property fmtid="{D5CDD505-2E9C-101B-9397-08002B2CF9AE}" pid="3" name="MediaServiceImageTags">
    <vt:lpwstr/>
  </property>
</Properties>
</file>